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8"/>
  </p:notesMasterIdLst>
  <p:sldIdLst>
    <p:sldId id="257" r:id="rId2"/>
    <p:sldId id="259" r:id="rId3"/>
    <p:sldId id="260" r:id="rId4"/>
    <p:sldId id="262" r:id="rId5"/>
    <p:sldId id="266" r:id="rId6"/>
    <p:sldId id="263" r:id="rId7"/>
    <p:sldId id="265" r:id="rId8"/>
    <p:sldId id="267" r:id="rId9"/>
    <p:sldId id="268" r:id="rId10"/>
    <p:sldId id="269" r:id="rId11"/>
    <p:sldId id="270" r:id="rId12"/>
    <p:sldId id="274" r:id="rId13"/>
    <p:sldId id="275" r:id="rId14"/>
    <p:sldId id="276" r:id="rId15"/>
    <p:sldId id="277" r:id="rId16"/>
    <p:sldId id="278" r:id="rId17"/>
    <p:sldId id="279" r:id="rId18"/>
    <p:sldId id="280" r:id="rId19"/>
    <p:sldId id="281" r:id="rId20"/>
    <p:sldId id="282" r:id="rId21"/>
    <p:sldId id="283" r:id="rId22"/>
    <p:sldId id="284" r:id="rId23"/>
    <p:sldId id="290" r:id="rId24"/>
    <p:sldId id="291" r:id="rId25"/>
    <p:sldId id="292" r:id="rId26"/>
    <p:sldId id="293" r:id="rId27"/>
    <p:sldId id="294" r:id="rId28"/>
    <p:sldId id="306" r:id="rId29"/>
    <p:sldId id="307" r:id="rId30"/>
    <p:sldId id="297" r:id="rId31"/>
    <p:sldId id="298" r:id="rId32"/>
    <p:sldId id="308" r:id="rId33"/>
    <p:sldId id="285" r:id="rId34"/>
    <p:sldId id="286" r:id="rId35"/>
    <p:sldId id="287" r:id="rId36"/>
    <p:sldId id="288" r:id="rId37"/>
    <p:sldId id="289" r:id="rId38"/>
    <p:sldId id="299" r:id="rId39"/>
    <p:sldId id="300" r:id="rId40"/>
    <p:sldId id="301" r:id="rId41"/>
    <p:sldId id="302" r:id="rId42"/>
    <p:sldId id="303" r:id="rId43"/>
    <p:sldId id="309" r:id="rId44"/>
    <p:sldId id="310" r:id="rId45"/>
    <p:sldId id="304" r:id="rId46"/>
    <p:sldId id="305"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B3F51B-A488-40BF-92A9-3BAECD3CEC9F}" type="doc">
      <dgm:prSet loTypeId="urn:microsoft.com/office/officeart/2005/8/layout/lProcess2" loCatId="list" qsTypeId="urn:microsoft.com/office/officeart/2005/8/quickstyle/simple2" qsCatId="simple" csTypeId="urn:microsoft.com/office/officeart/2005/8/colors/accent2_2" csCatId="accent2" phldr="1"/>
      <dgm:spPr/>
      <dgm:t>
        <a:bodyPr/>
        <a:lstStyle/>
        <a:p>
          <a:endParaRPr lang="en-US"/>
        </a:p>
      </dgm:t>
    </dgm:pt>
    <dgm:pt modelId="{3EF95354-2F21-4072-8EE7-7CB35D0E7E07}">
      <dgm:prSet phldrT="[Text]"/>
      <dgm:spPr/>
      <dgm:t>
        <a:bodyPr/>
        <a:lstStyle/>
        <a:p>
          <a:r>
            <a:rPr lang="en-US" dirty="0"/>
            <a:t>$1,630,927 CDBG</a:t>
          </a:r>
        </a:p>
      </dgm:t>
    </dgm:pt>
    <dgm:pt modelId="{B2ABBEB1-CDC3-4C23-A34A-73A36579EA79}" type="parTrans" cxnId="{2515C6BE-DA5D-44F6-A59B-19A03ACC1223}">
      <dgm:prSet/>
      <dgm:spPr/>
      <dgm:t>
        <a:bodyPr/>
        <a:lstStyle/>
        <a:p>
          <a:endParaRPr lang="en-US"/>
        </a:p>
      </dgm:t>
    </dgm:pt>
    <dgm:pt modelId="{BE35283A-0693-4DCF-B0EE-CBCE063F8D46}" type="sibTrans" cxnId="{2515C6BE-DA5D-44F6-A59B-19A03ACC1223}">
      <dgm:prSet/>
      <dgm:spPr/>
      <dgm:t>
        <a:bodyPr/>
        <a:lstStyle/>
        <a:p>
          <a:endParaRPr lang="en-US"/>
        </a:p>
      </dgm:t>
    </dgm:pt>
    <dgm:pt modelId="{958F5C9B-EE1D-4C73-8C84-37CAFDF7138E}">
      <dgm:prSet phldrT="[Text]"/>
      <dgm:spPr/>
      <dgm:t>
        <a:bodyPr/>
        <a:lstStyle/>
        <a:p>
          <a:r>
            <a:rPr lang="en-US" b="0" dirty="0"/>
            <a:t>$326,185</a:t>
          </a:r>
        </a:p>
        <a:p>
          <a:r>
            <a:rPr lang="en-US" dirty="0"/>
            <a:t>Administration </a:t>
          </a:r>
        </a:p>
        <a:p>
          <a:r>
            <a:rPr lang="en-US" dirty="0"/>
            <a:t>(20% Cap)</a:t>
          </a:r>
        </a:p>
      </dgm:t>
    </dgm:pt>
    <dgm:pt modelId="{0DD38E4A-F7A7-4FD4-9CE3-DA54200267FC}" type="parTrans" cxnId="{E58DC00D-7EC4-4CF7-8AEF-B50675F7D0BD}">
      <dgm:prSet/>
      <dgm:spPr/>
      <dgm:t>
        <a:bodyPr/>
        <a:lstStyle/>
        <a:p>
          <a:endParaRPr lang="en-US"/>
        </a:p>
      </dgm:t>
    </dgm:pt>
    <dgm:pt modelId="{D3F9CACE-8DE6-480C-B5B8-3A5AC6A84BCF}" type="sibTrans" cxnId="{E58DC00D-7EC4-4CF7-8AEF-B50675F7D0BD}">
      <dgm:prSet/>
      <dgm:spPr/>
      <dgm:t>
        <a:bodyPr/>
        <a:lstStyle/>
        <a:p>
          <a:endParaRPr lang="en-US"/>
        </a:p>
      </dgm:t>
    </dgm:pt>
    <dgm:pt modelId="{3B24CBD0-105D-4BDC-B008-5BAFD002ECF0}">
      <dgm:prSet phldrT="[Text]"/>
      <dgm:spPr/>
      <dgm:t>
        <a:bodyPr/>
        <a:lstStyle/>
        <a:p>
          <a:r>
            <a:rPr lang="en-US" dirty="0"/>
            <a:t>$244,639</a:t>
          </a:r>
        </a:p>
        <a:p>
          <a:r>
            <a:rPr lang="en-US" dirty="0"/>
            <a:t>Maximum Amount for Public Service Activities</a:t>
          </a:r>
        </a:p>
        <a:p>
          <a:r>
            <a:rPr lang="en-US" dirty="0"/>
            <a:t>(15% Cap)</a:t>
          </a:r>
        </a:p>
      </dgm:t>
    </dgm:pt>
    <dgm:pt modelId="{68377D56-4A36-419D-8444-8F7A81D4F06D}" type="parTrans" cxnId="{5D934599-E7C2-4919-A552-2B2B4041F064}">
      <dgm:prSet/>
      <dgm:spPr/>
      <dgm:t>
        <a:bodyPr/>
        <a:lstStyle/>
        <a:p>
          <a:endParaRPr lang="en-US"/>
        </a:p>
      </dgm:t>
    </dgm:pt>
    <dgm:pt modelId="{30B7FDF0-0990-4314-961F-E3D6AF8F6521}" type="sibTrans" cxnId="{5D934599-E7C2-4919-A552-2B2B4041F064}">
      <dgm:prSet/>
      <dgm:spPr/>
      <dgm:t>
        <a:bodyPr/>
        <a:lstStyle/>
        <a:p>
          <a:endParaRPr lang="en-US"/>
        </a:p>
      </dgm:t>
    </dgm:pt>
    <dgm:pt modelId="{94C94067-9A26-4761-A32E-3E1B6D9862BC}">
      <dgm:prSet phldrT="[Text]"/>
      <dgm:spPr/>
      <dgm:t>
        <a:bodyPr/>
        <a:lstStyle/>
        <a:p>
          <a:r>
            <a:rPr lang="en-US" dirty="0"/>
            <a:t>$518,697</a:t>
          </a:r>
        </a:p>
        <a:p>
          <a:r>
            <a:rPr lang="en-US" dirty="0"/>
            <a:t>HOME</a:t>
          </a:r>
        </a:p>
      </dgm:t>
    </dgm:pt>
    <dgm:pt modelId="{7871B0DE-0DE9-4C4B-8A93-9792CE6B7CA9}" type="parTrans" cxnId="{913A1940-7C22-4921-A957-A8CC58D823DF}">
      <dgm:prSet/>
      <dgm:spPr/>
      <dgm:t>
        <a:bodyPr/>
        <a:lstStyle/>
        <a:p>
          <a:endParaRPr lang="en-US"/>
        </a:p>
      </dgm:t>
    </dgm:pt>
    <dgm:pt modelId="{999BA2C1-B216-4E4D-9D76-994F532E9FB1}" type="sibTrans" cxnId="{913A1940-7C22-4921-A957-A8CC58D823DF}">
      <dgm:prSet/>
      <dgm:spPr/>
      <dgm:t>
        <a:bodyPr/>
        <a:lstStyle/>
        <a:p>
          <a:endParaRPr lang="en-US"/>
        </a:p>
      </dgm:t>
    </dgm:pt>
    <dgm:pt modelId="{9B54F34A-939C-4586-A252-FA27580B4502}">
      <dgm:prSet phldrT="[Text]"/>
      <dgm:spPr/>
      <dgm:t>
        <a:bodyPr/>
        <a:lstStyle/>
        <a:p>
          <a:r>
            <a:rPr lang="en-US" dirty="0"/>
            <a:t>$51,870</a:t>
          </a:r>
        </a:p>
        <a:p>
          <a:r>
            <a:rPr lang="en-US" dirty="0"/>
            <a:t>Administration</a:t>
          </a:r>
        </a:p>
        <a:p>
          <a:r>
            <a:rPr lang="en-US" dirty="0"/>
            <a:t>(10% Cap)</a:t>
          </a:r>
        </a:p>
      </dgm:t>
    </dgm:pt>
    <dgm:pt modelId="{16933A12-A28E-439E-BDFF-DF5946A41797}" type="parTrans" cxnId="{B587973B-EF0B-45A5-8DCE-026FA3C0EB28}">
      <dgm:prSet/>
      <dgm:spPr/>
      <dgm:t>
        <a:bodyPr/>
        <a:lstStyle/>
        <a:p>
          <a:endParaRPr lang="en-US"/>
        </a:p>
      </dgm:t>
    </dgm:pt>
    <dgm:pt modelId="{CA7F0B31-433B-4688-89AA-F04F5198B07C}" type="sibTrans" cxnId="{B587973B-EF0B-45A5-8DCE-026FA3C0EB28}">
      <dgm:prSet/>
      <dgm:spPr/>
      <dgm:t>
        <a:bodyPr/>
        <a:lstStyle/>
        <a:p>
          <a:endParaRPr lang="en-US"/>
        </a:p>
      </dgm:t>
    </dgm:pt>
    <dgm:pt modelId="{6E1235E0-4385-4350-BA18-D788BD32DAB0}">
      <dgm:prSet/>
      <dgm:spPr/>
      <dgm:t>
        <a:bodyPr/>
        <a:lstStyle/>
        <a:p>
          <a:r>
            <a:rPr lang="en-US" dirty="0"/>
            <a:t>$148,298</a:t>
          </a:r>
        </a:p>
        <a:p>
          <a:r>
            <a:rPr lang="en-US" dirty="0"/>
            <a:t>ESG</a:t>
          </a:r>
        </a:p>
      </dgm:t>
    </dgm:pt>
    <dgm:pt modelId="{5E0B1CBC-A0B3-4F8E-A0AF-1E1242540729}" type="parTrans" cxnId="{40152A92-80A7-4F51-B767-CE6F59E6DD5C}">
      <dgm:prSet/>
      <dgm:spPr/>
      <dgm:t>
        <a:bodyPr/>
        <a:lstStyle/>
        <a:p>
          <a:endParaRPr lang="en-US"/>
        </a:p>
      </dgm:t>
    </dgm:pt>
    <dgm:pt modelId="{7E277E3E-5D82-40F0-A2B6-EB5711E444BB}" type="sibTrans" cxnId="{40152A92-80A7-4F51-B767-CE6F59E6DD5C}">
      <dgm:prSet/>
      <dgm:spPr/>
      <dgm:t>
        <a:bodyPr/>
        <a:lstStyle/>
        <a:p>
          <a:endParaRPr lang="en-US"/>
        </a:p>
      </dgm:t>
    </dgm:pt>
    <dgm:pt modelId="{B53978BA-1B8E-4A89-820F-AC7DBC051D41}">
      <dgm:prSet custT="1"/>
      <dgm:spPr/>
      <dgm:t>
        <a:bodyPr anchor="ctr"/>
        <a:lstStyle/>
        <a:p>
          <a:pPr>
            <a:spcAft>
              <a:spcPct val="35000"/>
            </a:spcAft>
          </a:pPr>
          <a:endParaRPr lang="en-US" sz="700" dirty="0"/>
        </a:p>
        <a:p>
          <a:pPr>
            <a:spcAft>
              <a:spcPct val="35000"/>
            </a:spcAft>
          </a:pPr>
          <a:endParaRPr lang="en-US" sz="700" dirty="0"/>
        </a:p>
        <a:p>
          <a:pPr>
            <a:spcAft>
              <a:spcPct val="35000"/>
            </a:spcAft>
          </a:pPr>
          <a:r>
            <a:rPr lang="en-US" sz="1400" dirty="0"/>
            <a:t>$11,122</a:t>
          </a:r>
        </a:p>
        <a:p>
          <a:pPr>
            <a:spcAft>
              <a:spcPct val="35000"/>
            </a:spcAft>
          </a:pPr>
          <a:r>
            <a:rPr lang="en-US" sz="1400" dirty="0"/>
            <a:t>Administration</a:t>
          </a:r>
        </a:p>
        <a:p>
          <a:pPr>
            <a:spcAft>
              <a:spcPct val="35000"/>
            </a:spcAft>
          </a:pPr>
          <a:r>
            <a:rPr lang="en-US" sz="1400" dirty="0"/>
            <a:t>(7.5% Cap)</a:t>
          </a:r>
        </a:p>
        <a:p>
          <a:pPr>
            <a:spcAft>
              <a:spcPct val="35000"/>
            </a:spcAft>
          </a:pPr>
          <a:endParaRPr lang="en-US" sz="700" dirty="0"/>
        </a:p>
        <a:p>
          <a:pPr>
            <a:spcAft>
              <a:spcPct val="35000"/>
            </a:spcAft>
          </a:pPr>
          <a:endParaRPr lang="en-US" sz="700" dirty="0"/>
        </a:p>
        <a:p>
          <a:pPr>
            <a:spcAft>
              <a:spcPct val="35000"/>
            </a:spcAft>
          </a:pPr>
          <a:endParaRPr lang="en-US" sz="700" dirty="0"/>
        </a:p>
      </dgm:t>
    </dgm:pt>
    <dgm:pt modelId="{FBD52A73-BC7D-46E0-A434-A3A790C39CD1}" type="parTrans" cxnId="{ABF5DB2D-EA45-4BF0-B933-29E22EE6C30A}">
      <dgm:prSet/>
      <dgm:spPr/>
      <dgm:t>
        <a:bodyPr/>
        <a:lstStyle/>
        <a:p>
          <a:endParaRPr lang="en-US"/>
        </a:p>
      </dgm:t>
    </dgm:pt>
    <dgm:pt modelId="{FEFA0DDC-F7D3-4531-9BB0-913C91983A29}" type="sibTrans" cxnId="{ABF5DB2D-EA45-4BF0-B933-29E22EE6C30A}">
      <dgm:prSet/>
      <dgm:spPr/>
      <dgm:t>
        <a:bodyPr/>
        <a:lstStyle/>
        <a:p>
          <a:endParaRPr lang="en-US"/>
        </a:p>
      </dgm:t>
    </dgm:pt>
    <dgm:pt modelId="{5A189228-DF03-4045-ACB6-88930022522E}">
      <dgm:prSet/>
      <dgm:spPr/>
      <dgm:t>
        <a:bodyPr/>
        <a:lstStyle/>
        <a:p>
          <a:r>
            <a:rPr lang="en-US" dirty="0"/>
            <a:t>$1,060,103</a:t>
          </a:r>
        </a:p>
        <a:p>
          <a:r>
            <a:rPr lang="en-US" dirty="0"/>
            <a:t>Other CDBG Activities</a:t>
          </a:r>
        </a:p>
      </dgm:t>
    </dgm:pt>
    <dgm:pt modelId="{2568E31A-F319-4B31-AE9E-676F8F1ADB5F}" type="parTrans" cxnId="{9E29BCEA-A1DD-41C3-A6AD-81CF56936926}">
      <dgm:prSet/>
      <dgm:spPr/>
      <dgm:t>
        <a:bodyPr/>
        <a:lstStyle/>
        <a:p>
          <a:endParaRPr lang="en-US"/>
        </a:p>
      </dgm:t>
    </dgm:pt>
    <dgm:pt modelId="{BD56E4B2-2DF8-41E4-B1C7-1D0E1F768AEF}" type="sibTrans" cxnId="{9E29BCEA-A1DD-41C3-A6AD-81CF56936926}">
      <dgm:prSet/>
      <dgm:spPr/>
      <dgm:t>
        <a:bodyPr/>
        <a:lstStyle/>
        <a:p>
          <a:endParaRPr lang="en-US"/>
        </a:p>
      </dgm:t>
    </dgm:pt>
    <dgm:pt modelId="{508AF424-722A-4313-8C6B-5E0F9A5E2232}">
      <dgm:prSet/>
      <dgm:spPr/>
      <dgm:t>
        <a:bodyPr/>
        <a:lstStyle/>
        <a:p>
          <a:r>
            <a:rPr lang="en-US" dirty="0"/>
            <a:t>$389,022</a:t>
          </a:r>
        </a:p>
        <a:p>
          <a:r>
            <a:rPr lang="en-US" dirty="0"/>
            <a:t>Other HOME Activities</a:t>
          </a:r>
        </a:p>
      </dgm:t>
    </dgm:pt>
    <dgm:pt modelId="{FB198062-A226-4BA8-A2DD-E86251F96974}" type="parTrans" cxnId="{C7B5C09B-A153-4A46-BDD1-AE5AE9DD9070}">
      <dgm:prSet/>
      <dgm:spPr/>
      <dgm:t>
        <a:bodyPr/>
        <a:lstStyle/>
        <a:p>
          <a:endParaRPr lang="en-US"/>
        </a:p>
      </dgm:t>
    </dgm:pt>
    <dgm:pt modelId="{3EC798EF-16F4-4505-939E-08A582226B9F}" type="sibTrans" cxnId="{C7B5C09B-A153-4A46-BDD1-AE5AE9DD9070}">
      <dgm:prSet/>
      <dgm:spPr/>
      <dgm:t>
        <a:bodyPr/>
        <a:lstStyle/>
        <a:p>
          <a:endParaRPr lang="en-US"/>
        </a:p>
      </dgm:t>
    </dgm:pt>
    <dgm:pt modelId="{143A1080-BF5B-4E26-9712-7843D6298D25}">
      <dgm:prSet/>
      <dgm:spPr/>
      <dgm:t>
        <a:bodyPr/>
        <a:lstStyle/>
        <a:p>
          <a:r>
            <a:rPr lang="en-US" dirty="0"/>
            <a:t>$48,197</a:t>
          </a:r>
        </a:p>
        <a:p>
          <a:r>
            <a:rPr lang="en-US" dirty="0"/>
            <a:t>Other ESG Activities</a:t>
          </a:r>
        </a:p>
      </dgm:t>
    </dgm:pt>
    <dgm:pt modelId="{9DCBB477-A9E7-4641-AC76-12473513551E}" type="parTrans" cxnId="{D43E9C8E-8EBE-48D8-8AC2-4E17C8D3F7CE}">
      <dgm:prSet/>
      <dgm:spPr/>
      <dgm:t>
        <a:bodyPr/>
        <a:lstStyle/>
        <a:p>
          <a:endParaRPr lang="en-US"/>
        </a:p>
      </dgm:t>
    </dgm:pt>
    <dgm:pt modelId="{D6ECD6A4-F7C7-401D-87A8-E9A0509295A1}" type="sibTrans" cxnId="{D43E9C8E-8EBE-48D8-8AC2-4E17C8D3F7CE}">
      <dgm:prSet/>
      <dgm:spPr/>
      <dgm:t>
        <a:bodyPr/>
        <a:lstStyle/>
        <a:p>
          <a:endParaRPr lang="en-US"/>
        </a:p>
      </dgm:t>
    </dgm:pt>
    <dgm:pt modelId="{7DC1D4DA-E562-4034-ACED-4EBFEC8894A1}">
      <dgm:prSet/>
      <dgm:spPr/>
      <dgm:t>
        <a:bodyPr/>
        <a:lstStyle/>
        <a:p>
          <a:r>
            <a:rPr lang="en-US" dirty="0"/>
            <a:t>$77,805</a:t>
          </a:r>
        </a:p>
        <a:p>
          <a:r>
            <a:rPr lang="en-US" dirty="0"/>
            <a:t>CHDO Set Aside</a:t>
          </a:r>
        </a:p>
        <a:p>
          <a:r>
            <a:rPr lang="en-US" dirty="0"/>
            <a:t>(15% Cap)</a:t>
          </a:r>
        </a:p>
      </dgm:t>
    </dgm:pt>
    <dgm:pt modelId="{949DDA89-B36E-4E47-8B5A-BC286989AEBD}" type="parTrans" cxnId="{9A2017DE-0979-4DC8-B032-2D1AC7716D9B}">
      <dgm:prSet/>
      <dgm:spPr/>
      <dgm:t>
        <a:bodyPr/>
        <a:lstStyle/>
        <a:p>
          <a:endParaRPr lang="en-US"/>
        </a:p>
      </dgm:t>
    </dgm:pt>
    <dgm:pt modelId="{3084DF2F-B6AB-4226-9F98-C54D804062E8}" type="sibTrans" cxnId="{9A2017DE-0979-4DC8-B032-2D1AC7716D9B}">
      <dgm:prSet/>
      <dgm:spPr/>
      <dgm:t>
        <a:bodyPr/>
        <a:lstStyle/>
        <a:p>
          <a:endParaRPr lang="en-US"/>
        </a:p>
      </dgm:t>
    </dgm:pt>
    <dgm:pt modelId="{62F85404-5B74-4F92-BA68-A4C9BE16848A}">
      <dgm:prSet/>
      <dgm:spPr/>
      <dgm:t>
        <a:bodyPr/>
        <a:lstStyle/>
        <a:p>
          <a:r>
            <a:rPr lang="en-US" dirty="0"/>
            <a:t>$88,979</a:t>
          </a:r>
        </a:p>
        <a:p>
          <a:r>
            <a:rPr lang="en-US" dirty="0"/>
            <a:t>Maximum Amount for Emergency Shelter/Street Outreach Activities (60%)</a:t>
          </a:r>
        </a:p>
      </dgm:t>
    </dgm:pt>
    <dgm:pt modelId="{2E827908-C442-436D-A223-793215D88C71}" type="parTrans" cxnId="{298E14FA-4D2C-4A6D-A399-9666B0157B6B}">
      <dgm:prSet/>
      <dgm:spPr/>
      <dgm:t>
        <a:bodyPr/>
        <a:lstStyle/>
        <a:p>
          <a:endParaRPr lang="en-US"/>
        </a:p>
      </dgm:t>
    </dgm:pt>
    <dgm:pt modelId="{1F49EE14-5AC6-4AB1-A114-D979A1989F40}" type="sibTrans" cxnId="{298E14FA-4D2C-4A6D-A399-9666B0157B6B}">
      <dgm:prSet/>
      <dgm:spPr/>
      <dgm:t>
        <a:bodyPr/>
        <a:lstStyle/>
        <a:p>
          <a:endParaRPr lang="en-US"/>
        </a:p>
      </dgm:t>
    </dgm:pt>
    <dgm:pt modelId="{32A659AE-2780-4672-9F6F-0CD2060B5A83}" type="pres">
      <dgm:prSet presAssocID="{8FB3F51B-A488-40BF-92A9-3BAECD3CEC9F}" presName="theList" presStyleCnt="0">
        <dgm:presLayoutVars>
          <dgm:dir/>
          <dgm:animLvl val="lvl"/>
          <dgm:resizeHandles val="exact"/>
        </dgm:presLayoutVars>
      </dgm:prSet>
      <dgm:spPr/>
    </dgm:pt>
    <dgm:pt modelId="{3336EE9C-CA66-4184-B89F-6119109278DD}" type="pres">
      <dgm:prSet presAssocID="{3EF95354-2F21-4072-8EE7-7CB35D0E7E07}" presName="compNode" presStyleCnt="0"/>
      <dgm:spPr/>
    </dgm:pt>
    <dgm:pt modelId="{C0C2FE22-08D1-4649-98E0-7001FC9D2B8C}" type="pres">
      <dgm:prSet presAssocID="{3EF95354-2F21-4072-8EE7-7CB35D0E7E07}" presName="aNode" presStyleLbl="bgShp" presStyleIdx="0" presStyleCnt="3" custLinFactNeighborX="-1082"/>
      <dgm:spPr/>
    </dgm:pt>
    <dgm:pt modelId="{72CB31B1-B145-46BA-AD8A-5407BF3CF672}" type="pres">
      <dgm:prSet presAssocID="{3EF95354-2F21-4072-8EE7-7CB35D0E7E07}" presName="textNode" presStyleLbl="bgShp" presStyleIdx="0" presStyleCnt="3"/>
      <dgm:spPr/>
    </dgm:pt>
    <dgm:pt modelId="{7DB1B135-429E-4891-B317-22FCD9E8945E}" type="pres">
      <dgm:prSet presAssocID="{3EF95354-2F21-4072-8EE7-7CB35D0E7E07}" presName="compChildNode" presStyleCnt="0"/>
      <dgm:spPr/>
    </dgm:pt>
    <dgm:pt modelId="{B4D616FA-1A1C-48F8-A93D-247D4BDD8385}" type="pres">
      <dgm:prSet presAssocID="{3EF95354-2F21-4072-8EE7-7CB35D0E7E07}" presName="theInnerList" presStyleCnt="0"/>
      <dgm:spPr/>
    </dgm:pt>
    <dgm:pt modelId="{F58E6F92-A9F5-4423-B70B-0CEB1ED995C2}" type="pres">
      <dgm:prSet presAssocID="{958F5C9B-EE1D-4C73-8C84-37CAFDF7138E}" presName="childNode" presStyleLbl="node1" presStyleIdx="0" presStyleCnt="9">
        <dgm:presLayoutVars>
          <dgm:bulletEnabled val="1"/>
        </dgm:presLayoutVars>
      </dgm:prSet>
      <dgm:spPr/>
    </dgm:pt>
    <dgm:pt modelId="{685F708E-04F3-4EF4-879A-0DC6D3E20FC5}" type="pres">
      <dgm:prSet presAssocID="{958F5C9B-EE1D-4C73-8C84-37CAFDF7138E}" presName="aSpace2" presStyleCnt="0"/>
      <dgm:spPr/>
    </dgm:pt>
    <dgm:pt modelId="{BA116E9A-03C8-4E18-9E92-9E9017985239}" type="pres">
      <dgm:prSet presAssocID="{3B24CBD0-105D-4BDC-B008-5BAFD002ECF0}" presName="childNode" presStyleLbl="node1" presStyleIdx="1" presStyleCnt="9">
        <dgm:presLayoutVars>
          <dgm:bulletEnabled val="1"/>
        </dgm:presLayoutVars>
      </dgm:prSet>
      <dgm:spPr/>
    </dgm:pt>
    <dgm:pt modelId="{615BDA1D-BB3D-4765-B0E2-2A5937D5F1C4}" type="pres">
      <dgm:prSet presAssocID="{3B24CBD0-105D-4BDC-B008-5BAFD002ECF0}" presName="aSpace2" presStyleCnt="0"/>
      <dgm:spPr/>
    </dgm:pt>
    <dgm:pt modelId="{29C1112D-C37F-47FD-A556-B927980B5919}" type="pres">
      <dgm:prSet presAssocID="{5A189228-DF03-4045-ACB6-88930022522E}" presName="childNode" presStyleLbl="node1" presStyleIdx="2" presStyleCnt="9">
        <dgm:presLayoutVars>
          <dgm:bulletEnabled val="1"/>
        </dgm:presLayoutVars>
      </dgm:prSet>
      <dgm:spPr/>
    </dgm:pt>
    <dgm:pt modelId="{FCDB8095-888F-4BAD-9A1F-BB74938083EF}" type="pres">
      <dgm:prSet presAssocID="{3EF95354-2F21-4072-8EE7-7CB35D0E7E07}" presName="aSpace" presStyleCnt="0"/>
      <dgm:spPr/>
    </dgm:pt>
    <dgm:pt modelId="{B7BA7680-F3B3-4B2A-8C95-7DE6F344A295}" type="pres">
      <dgm:prSet presAssocID="{94C94067-9A26-4761-A32E-3E1B6D9862BC}" presName="compNode" presStyleCnt="0"/>
      <dgm:spPr/>
    </dgm:pt>
    <dgm:pt modelId="{76B91CAC-571A-4046-8C8E-BF13AD3A2776}" type="pres">
      <dgm:prSet presAssocID="{94C94067-9A26-4761-A32E-3E1B6D9862BC}" presName="aNode" presStyleLbl="bgShp" presStyleIdx="1" presStyleCnt="3"/>
      <dgm:spPr/>
    </dgm:pt>
    <dgm:pt modelId="{86641D8A-177E-46D3-AAD5-7C6A9C814212}" type="pres">
      <dgm:prSet presAssocID="{94C94067-9A26-4761-A32E-3E1B6D9862BC}" presName="textNode" presStyleLbl="bgShp" presStyleIdx="1" presStyleCnt="3"/>
      <dgm:spPr/>
    </dgm:pt>
    <dgm:pt modelId="{5E70012D-526F-43C4-A431-4FB956A71530}" type="pres">
      <dgm:prSet presAssocID="{94C94067-9A26-4761-A32E-3E1B6D9862BC}" presName="compChildNode" presStyleCnt="0"/>
      <dgm:spPr/>
    </dgm:pt>
    <dgm:pt modelId="{7E1193BC-D75D-4A57-B7FA-AADCC73CF8FF}" type="pres">
      <dgm:prSet presAssocID="{94C94067-9A26-4761-A32E-3E1B6D9862BC}" presName="theInnerList" presStyleCnt="0"/>
      <dgm:spPr/>
    </dgm:pt>
    <dgm:pt modelId="{D3D17FB7-CDEE-42B0-A459-D68CE4163E5D}" type="pres">
      <dgm:prSet presAssocID="{9B54F34A-939C-4586-A252-FA27580B4502}" presName="childNode" presStyleLbl="node1" presStyleIdx="3" presStyleCnt="9">
        <dgm:presLayoutVars>
          <dgm:bulletEnabled val="1"/>
        </dgm:presLayoutVars>
      </dgm:prSet>
      <dgm:spPr/>
    </dgm:pt>
    <dgm:pt modelId="{67513C39-302D-4131-B58D-DC010E78FD95}" type="pres">
      <dgm:prSet presAssocID="{9B54F34A-939C-4586-A252-FA27580B4502}" presName="aSpace2" presStyleCnt="0"/>
      <dgm:spPr/>
    </dgm:pt>
    <dgm:pt modelId="{21E4A026-5DA5-4142-A902-494731057EFD}" type="pres">
      <dgm:prSet presAssocID="{7DC1D4DA-E562-4034-ACED-4EBFEC8894A1}" presName="childNode" presStyleLbl="node1" presStyleIdx="4" presStyleCnt="9">
        <dgm:presLayoutVars>
          <dgm:bulletEnabled val="1"/>
        </dgm:presLayoutVars>
      </dgm:prSet>
      <dgm:spPr/>
    </dgm:pt>
    <dgm:pt modelId="{7F5C28C0-6C83-4F20-8A1E-0E27C4D22B96}" type="pres">
      <dgm:prSet presAssocID="{7DC1D4DA-E562-4034-ACED-4EBFEC8894A1}" presName="aSpace2" presStyleCnt="0"/>
      <dgm:spPr/>
    </dgm:pt>
    <dgm:pt modelId="{FD0957B3-9EF0-454E-B48D-E8A5E620535B}" type="pres">
      <dgm:prSet presAssocID="{508AF424-722A-4313-8C6B-5E0F9A5E2232}" presName="childNode" presStyleLbl="node1" presStyleIdx="5" presStyleCnt="9">
        <dgm:presLayoutVars>
          <dgm:bulletEnabled val="1"/>
        </dgm:presLayoutVars>
      </dgm:prSet>
      <dgm:spPr/>
    </dgm:pt>
    <dgm:pt modelId="{167CB2FE-09E5-4277-868A-D294EEA9BC05}" type="pres">
      <dgm:prSet presAssocID="{94C94067-9A26-4761-A32E-3E1B6D9862BC}" presName="aSpace" presStyleCnt="0"/>
      <dgm:spPr/>
    </dgm:pt>
    <dgm:pt modelId="{0CBF43AF-AAA9-4F26-B66E-75105F80136A}" type="pres">
      <dgm:prSet presAssocID="{6E1235E0-4385-4350-BA18-D788BD32DAB0}" presName="compNode" presStyleCnt="0"/>
      <dgm:spPr/>
    </dgm:pt>
    <dgm:pt modelId="{3F08B291-0A17-477D-810F-09915638D209}" type="pres">
      <dgm:prSet presAssocID="{6E1235E0-4385-4350-BA18-D788BD32DAB0}" presName="aNode" presStyleLbl="bgShp" presStyleIdx="2" presStyleCnt="3"/>
      <dgm:spPr/>
    </dgm:pt>
    <dgm:pt modelId="{94B781E1-363B-4AA6-BE75-46CD92610D56}" type="pres">
      <dgm:prSet presAssocID="{6E1235E0-4385-4350-BA18-D788BD32DAB0}" presName="textNode" presStyleLbl="bgShp" presStyleIdx="2" presStyleCnt="3"/>
      <dgm:spPr/>
    </dgm:pt>
    <dgm:pt modelId="{3CE82D40-6643-4F9A-BBC2-795F53085D5A}" type="pres">
      <dgm:prSet presAssocID="{6E1235E0-4385-4350-BA18-D788BD32DAB0}" presName="compChildNode" presStyleCnt="0"/>
      <dgm:spPr/>
    </dgm:pt>
    <dgm:pt modelId="{FAFEDA79-D4D2-4FE8-ACEA-21E61098B8D1}" type="pres">
      <dgm:prSet presAssocID="{6E1235E0-4385-4350-BA18-D788BD32DAB0}" presName="theInnerList" presStyleCnt="0"/>
      <dgm:spPr/>
    </dgm:pt>
    <dgm:pt modelId="{D8E8CCC9-4A01-4325-92A5-CB24D05529CE}" type="pres">
      <dgm:prSet presAssocID="{B53978BA-1B8E-4A89-820F-AC7DBC051D41}" presName="childNode" presStyleLbl="node1" presStyleIdx="6" presStyleCnt="9">
        <dgm:presLayoutVars>
          <dgm:bulletEnabled val="1"/>
        </dgm:presLayoutVars>
      </dgm:prSet>
      <dgm:spPr/>
    </dgm:pt>
    <dgm:pt modelId="{381026B6-3849-4B30-8AA9-7A66C79A1CC9}" type="pres">
      <dgm:prSet presAssocID="{B53978BA-1B8E-4A89-820F-AC7DBC051D41}" presName="aSpace2" presStyleCnt="0"/>
      <dgm:spPr/>
    </dgm:pt>
    <dgm:pt modelId="{AC79C6DD-7C33-4AFA-B349-3B0E84B5E955}" type="pres">
      <dgm:prSet presAssocID="{62F85404-5B74-4F92-BA68-A4C9BE16848A}" presName="childNode" presStyleLbl="node1" presStyleIdx="7" presStyleCnt="9">
        <dgm:presLayoutVars>
          <dgm:bulletEnabled val="1"/>
        </dgm:presLayoutVars>
      </dgm:prSet>
      <dgm:spPr/>
    </dgm:pt>
    <dgm:pt modelId="{60B49FBD-F335-40F0-9625-2332DE9E6A89}" type="pres">
      <dgm:prSet presAssocID="{62F85404-5B74-4F92-BA68-A4C9BE16848A}" presName="aSpace2" presStyleCnt="0"/>
      <dgm:spPr/>
    </dgm:pt>
    <dgm:pt modelId="{ADC0A22B-EE72-43E6-B7CD-C436ADCA81FF}" type="pres">
      <dgm:prSet presAssocID="{143A1080-BF5B-4E26-9712-7843D6298D25}" presName="childNode" presStyleLbl="node1" presStyleIdx="8" presStyleCnt="9">
        <dgm:presLayoutVars>
          <dgm:bulletEnabled val="1"/>
        </dgm:presLayoutVars>
      </dgm:prSet>
      <dgm:spPr/>
    </dgm:pt>
  </dgm:ptLst>
  <dgm:cxnLst>
    <dgm:cxn modelId="{E58DC00D-7EC4-4CF7-8AEF-B50675F7D0BD}" srcId="{3EF95354-2F21-4072-8EE7-7CB35D0E7E07}" destId="{958F5C9B-EE1D-4C73-8C84-37CAFDF7138E}" srcOrd="0" destOrd="0" parTransId="{0DD38E4A-F7A7-4FD4-9CE3-DA54200267FC}" sibTransId="{D3F9CACE-8DE6-480C-B5B8-3A5AC6A84BCF}"/>
    <dgm:cxn modelId="{FEB30112-24D2-4F08-AB18-7E14DA335C43}" type="presOf" srcId="{7DC1D4DA-E562-4034-ACED-4EBFEC8894A1}" destId="{21E4A026-5DA5-4142-A902-494731057EFD}" srcOrd="0" destOrd="0" presId="urn:microsoft.com/office/officeart/2005/8/layout/lProcess2"/>
    <dgm:cxn modelId="{3E4A831E-ED05-4B60-AA96-E4531D2A4595}" type="presOf" srcId="{3EF95354-2F21-4072-8EE7-7CB35D0E7E07}" destId="{72CB31B1-B145-46BA-AD8A-5407BF3CF672}" srcOrd="1" destOrd="0" presId="urn:microsoft.com/office/officeart/2005/8/layout/lProcess2"/>
    <dgm:cxn modelId="{ABF5DB2D-EA45-4BF0-B933-29E22EE6C30A}" srcId="{6E1235E0-4385-4350-BA18-D788BD32DAB0}" destId="{B53978BA-1B8E-4A89-820F-AC7DBC051D41}" srcOrd="0" destOrd="0" parTransId="{FBD52A73-BC7D-46E0-A434-A3A790C39CD1}" sibTransId="{FEFA0DDC-F7D3-4531-9BB0-913C91983A29}"/>
    <dgm:cxn modelId="{8F4E7531-EC84-44DB-89E6-FDAD0A1D16F2}" type="presOf" srcId="{6E1235E0-4385-4350-BA18-D788BD32DAB0}" destId="{94B781E1-363B-4AA6-BE75-46CD92610D56}" srcOrd="1" destOrd="0" presId="urn:microsoft.com/office/officeart/2005/8/layout/lProcess2"/>
    <dgm:cxn modelId="{B587973B-EF0B-45A5-8DCE-026FA3C0EB28}" srcId="{94C94067-9A26-4761-A32E-3E1B6D9862BC}" destId="{9B54F34A-939C-4586-A252-FA27580B4502}" srcOrd="0" destOrd="0" parTransId="{16933A12-A28E-439E-BDFF-DF5946A41797}" sibTransId="{CA7F0B31-433B-4688-89AA-F04F5198B07C}"/>
    <dgm:cxn modelId="{913A1940-7C22-4921-A957-A8CC58D823DF}" srcId="{8FB3F51B-A488-40BF-92A9-3BAECD3CEC9F}" destId="{94C94067-9A26-4761-A32E-3E1B6D9862BC}" srcOrd="1" destOrd="0" parTransId="{7871B0DE-0DE9-4C4B-8A93-9792CE6B7CA9}" sibTransId="{999BA2C1-B216-4E4D-9D76-994F532E9FB1}"/>
    <dgm:cxn modelId="{DC415545-A9CC-4AE2-B3EE-1E33CADFE867}" type="presOf" srcId="{508AF424-722A-4313-8C6B-5E0F9A5E2232}" destId="{FD0957B3-9EF0-454E-B48D-E8A5E620535B}" srcOrd="0" destOrd="0" presId="urn:microsoft.com/office/officeart/2005/8/layout/lProcess2"/>
    <dgm:cxn modelId="{E633604B-4802-46D7-8878-BC68492DC319}" type="presOf" srcId="{8FB3F51B-A488-40BF-92A9-3BAECD3CEC9F}" destId="{32A659AE-2780-4672-9F6F-0CD2060B5A83}" srcOrd="0" destOrd="0" presId="urn:microsoft.com/office/officeart/2005/8/layout/lProcess2"/>
    <dgm:cxn modelId="{1C67E94F-0851-4801-B43E-045294BB0F1C}" type="presOf" srcId="{6E1235E0-4385-4350-BA18-D788BD32DAB0}" destId="{3F08B291-0A17-477D-810F-09915638D209}" srcOrd="0" destOrd="0" presId="urn:microsoft.com/office/officeart/2005/8/layout/lProcess2"/>
    <dgm:cxn modelId="{91AC9873-1173-4D79-985C-58354AF9B6EC}" type="presOf" srcId="{9B54F34A-939C-4586-A252-FA27580B4502}" destId="{D3D17FB7-CDEE-42B0-A459-D68CE4163E5D}" srcOrd="0" destOrd="0" presId="urn:microsoft.com/office/officeart/2005/8/layout/lProcess2"/>
    <dgm:cxn modelId="{D43E9C8E-8EBE-48D8-8AC2-4E17C8D3F7CE}" srcId="{6E1235E0-4385-4350-BA18-D788BD32DAB0}" destId="{143A1080-BF5B-4E26-9712-7843D6298D25}" srcOrd="2" destOrd="0" parTransId="{9DCBB477-A9E7-4641-AC76-12473513551E}" sibTransId="{D6ECD6A4-F7C7-401D-87A8-E9A0509295A1}"/>
    <dgm:cxn modelId="{40152A92-80A7-4F51-B767-CE6F59E6DD5C}" srcId="{8FB3F51B-A488-40BF-92A9-3BAECD3CEC9F}" destId="{6E1235E0-4385-4350-BA18-D788BD32DAB0}" srcOrd="2" destOrd="0" parTransId="{5E0B1CBC-A0B3-4F8E-A0AF-1E1242540729}" sibTransId="{7E277E3E-5D82-40F0-A2B6-EB5711E444BB}"/>
    <dgm:cxn modelId="{5D934599-E7C2-4919-A552-2B2B4041F064}" srcId="{3EF95354-2F21-4072-8EE7-7CB35D0E7E07}" destId="{3B24CBD0-105D-4BDC-B008-5BAFD002ECF0}" srcOrd="1" destOrd="0" parTransId="{68377D56-4A36-419D-8444-8F7A81D4F06D}" sibTransId="{30B7FDF0-0990-4314-961F-E3D6AF8F6521}"/>
    <dgm:cxn modelId="{C7B5C09B-A153-4A46-BDD1-AE5AE9DD9070}" srcId="{94C94067-9A26-4761-A32E-3E1B6D9862BC}" destId="{508AF424-722A-4313-8C6B-5E0F9A5E2232}" srcOrd="2" destOrd="0" parTransId="{FB198062-A226-4BA8-A2DD-E86251F96974}" sibTransId="{3EC798EF-16F4-4505-939E-08A582226B9F}"/>
    <dgm:cxn modelId="{E686FBA9-F130-49A3-A6CE-602957261488}" type="presOf" srcId="{94C94067-9A26-4761-A32E-3E1B6D9862BC}" destId="{76B91CAC-571A-4046-8C8E-BF13AD3A2776}" srcOrd="0" destOrd="0" presId="urn:microsoft.com/office/officeart/2005/8/layout/lProcess2"/>
    <dgm:cxn modelId="{D7864DAB-64D4-4D92-9D7A-3F970CD3BD18}" type="presOf" srcId="{3B24CBD0-105D-4BDC-B008-5BAFD002ECF0}" destId="{BA116E9A-03C8-4E18-9E92-9E9017985239}" srcOrd="0" destOrd="0" presId="urn:microsoft.com/office/officeart/2005/8/layout/lProcess2"/>
    <dgm:cxn modelId="{2515C6BE-DA5D-44F6-A59B-19A03ACC1223}" srcId="{8FB3F51B-A488-40BF-92A9-3BAECD3CEC9F}" destId="{3EF95354-2F21-4072-8EE7-7CB35D0E7E07}" srcOrd="0" destOrd="0" parTransId="{B2ABBEB1-CDC3-4C23-A34A-73A36579EA79}" sibTransId="{BE35283A-0693-4DCF-B0EE-CBCE063F8D46}"/>
    <dgm:cxn modelId="{B4EA8AC7-F1D7-4604-A845-D6FA69904D8D}" type="presOf" srcId="{958F5C9B-EE1D-4C73-8C84-37CAFDF7138E}" destId="{F58E6F92-A9F5-4423-B70B-0CEB1ED995C2}" srcOrd="0" destOrd="0" presId="urn:microsoft.com/office/officeart/2005/8/layout/lProcess2"/>
    <dgm:cxn modelId="{B628AACB-9E17-45F7-B55A-D81A58BADB7D}" type="presOf" srcId="{5A189228-DF03-4045-ACB6-88930022522E}" destId="{29C1112D-C37F-47FD-A556-B927980B5919}" srcOrd="0" destOrd="0" presId="urn:microsoft.com/office/officeart/2005/8/layout/lProcess2"/>
    <dgm:cxn modelId="{57D104D0-117D-4F88-BA52-2CABA85CEB58}" type="presOf" srcId="{143A1080-BF5B-4E26-9712-7843D6298D25}" destId="{ADC0A22B-EE72-43E6-B7CD-C436ADCA81FF}" srcOrd="0" destOrd="0" presId="urn:microsoft.com/office/officeart/2005/8/layout/lProcess2"/>
    <dgm:cxn modelId="{9A2017DE-0979-4DC8-B032-2D1AC7716D9B}" srcId="{94C94067-9A26-4761-A32E-3E1B6D9862BC}" destId="{7DC1D4DA-E562-4034-ACED-4EBFEC8894A1}" srcOrd="1" destOrd="0" parTransId="{949DDA89-B36E-4E47-8B5A-BC286989AEBD}" sibTransId="{3084DF2F-B6AB-4226-9F98-C54D804062E8}"/>
    <dgm:cxn modelId="{9E29BCEA-A1DD-41C3-A6AD-81CF56936926}" srcId="{3EF95354-2F21-4072-8EE7-7CB35D0E7E07}" destId="{5A189228-DF03-4045-ACB6-88930022522E}" srcOrd="2" destOrd="0" parTransId="{2568E31A-F319-4B31-AE9E-676F8F1ADB5F}" sibTransId="{BD56E4B2-2DF8-41E4-B1C7-1D0E1F768AEF}"/>
    <dgm:cxn modelId="{9E3593EB-3D3F-4987-991B-2666FB81EDBC}" type="presOf" srcId="{94C94067-9A26-4761-A32E-3E1B6D9862BC}" destId="{86641D8A-177E-46D3-AAD5-7C6A9C814212}" srcOrd="1" destOrd="0" presId="urn:microsoft.com/office/officeart/2005/8/layout/lProcess2"/>
    <dgm:cxn modelId="{B1BECAF9-383F-4E8E-ABB8-48D43EC33B63}" type="presOf" srcId="{62F85404-5B74-4F92-BA68-A4C9BE16848A}" destId="{AC79C6DD-7C33-4AFA-B349-3B0E84B5E955}" srcOrd="0" destOrd="0" presId="urn:microsoft.com/office/officeart/2005/8/layout/lProcess2"/>
    <dgm:cxn modelId="{298E14FA-4D2C-4A6D-A399-9666B0157B6B}" srcId="{6E1235E0-4385-4350-BA18-D788BD32DAB0}" destId="{62F85404-5B74-4F92-BA68-A4C9BE16848A}" srcOrd="1" destOrd="0" parTransId="{2E827908-C442-436D-A223-793215D88C71}" sibTransId="{1F49EE14-5AC6-4AB1-A114-D979A1989F40}"/>
    <dgm:cxn modelId="{78A226FF-F665-4121-A4DD-462D9E37B55E}" type="presOf" srcId="{B53978BA-1B8E-4A89-820F-AC7DBC051D41}" destId="{D8E8CCC9-4A01-4325-92A5-CB24D05529CE}" srcOrd="0" destOrd="0" presId="urn:microsoft.com/office/officeart/2005/8/layout/lProcess2"/>
    <dgm:cxn modelId="{5CE4C6FF-B062-4EDE-9B90-0DE06BABEC9D}" type="presOf" srcId="{3EF95354-2F21-4072-8EE7-7CB35D0E7E07}" destId="{C0C2FE22-08D1-4649-98E0-7001FC9D2B8C}" srcOrd="0" destOrd="0" presId="urn:microsoft.com/office/officeart/2005/8/layout/lProcess2"/>
    <dgm:cxn modelId="{2EFFCD21-A5F5-4D5E-A0BF-597D3D648364}" type="presParOf" srcId="{32A659AE-2780-4672-9F6F-0CD2060B5A83}" destId="{3336EE9C-CA66-4184-B89F-6119109278DD}" srcOrd="0" destOrd="0" presId="urn:microsoft.com/office/officeart/2005/8/layout/lProcess2"/>
    <dgm:cxn modelId="{DC85B506-EEE3-4B5B-A385-F1B887CE768A}" type="presParOf" srcId="{3336EE9C-CA66-4184-B89F-6119109278DD}" destId="{C0C2FE22-08D1-4649-98E0-7001FC9D2B8C}" srcOrd="0" destOrd="0" presId="urn:microsoft.com/office/officeart/2005/8/layout/lProcess2"/>
    <dgm:cxn modelId="{E6319881-1869-4C6D-B1A5-CAA9DCE4F650}" type="presParOf" srcId="{3336EE9C-CA66-4184-B89F-6119109278DD}" destId="{72CB31B1-B145-46BA-AD8A-5407BF3CF672}" srcOrd="1" destOrd="0" presId="urn:microsoft.com/office/officeart/2005/8/layout/lProcess2"/>
    <dgm:cxn modelId="{3ECB6817-6580-41F1-8CE5-F9F22CF4B450}" type="presParOf" srcId="{3336EE9C-CA66-4184-B89F-6119109278DD}" destId="{7DB1B135-429E-4891-B317-22FCD9E8945E}" srcOrd="2" destOrd="0" presId="urn:microsoft.com/office/officeart/2005/8/layout/lProcess2"/>
    <dgm:cxn modelId="{5283C2CF-07DF-41D5-9F82-23F0A44A9AF6}" type="presParOf" srcId="{7DB1B135-429E-4891-B317-22FCD9E8945E}" destId="{B4D616FA-1A1C-48F8-A93D-247D4BDD8385}" srcOrd="0" destOrd="0" presId="urn:microsoft.com/office/officeart/2005/8/layout/lProcess2"/>
    <dgm:cxn modelId="{35F62DE7-9A2F-4CC8-8464-951224EBD80E}" type="presParOf" srcId="{B4D616FA-1A1C-48F8-A93D-247D4BDD8385}" destId="{F58E6F92-A9F5-4423-B70B-0CEB1ED995C2}" srcOrd="0" destOrd="0" presId="urn:microsoft.com/office/officeart/2005/8/layout/lProcess2"/>
    <dgm:cxn modelId="{9FBF6095-C1AC-46CC-91C2-E71021B94B36}" type="presParOf" srcId="{B4D616FA-1A1C-48F8-A93D-247D4BDD8385}" destId="{685F708E-04F3-4EF4-879A-0DC6D3E20FC5}" srcOrd="1" destOrd="0" presId="urn:microsoft.com/office/officeart/2005/8/layout/lProcess2"/>
    <dgm:cxn modelId="{E3A64F21-2FC8-429D-9A75-068576191ABE}" type="presParOf" srcId="{B4D616FA-1A1C-48F8-A93D-247D4BDD8385}" destId="{BA116E9A-03C8-4E18-9E92-9E9017985239}" srcOrd="2" destOrd="0" presId="urn:microsoft.com/office/officeart/2005/8/layout/lProcess2"/>
    <dgm:cxn modelId="{0E871716-A2C4-4C04-B191-9A6007D14480}" type="presParOf" srcId="{B4D616FA-1A1C-48F8-A93D-247D4BDD8385}" destId="{615BDA1D-BB3D-4765-B0E2-2A5937D5F1C4}" srcOrd="3" destOrd="0" presId="urn:microsoft.com/office/officeart/2005/8/layout/lProcess2"/>
    <dgm:cxn modelId="{0A63CD60-DF29-421A-A532-A023C10A0C54}" type="presParOf" srcId="{B4D616FA-1A1C-48F8-A93D-247D4BDD8385}" destId="{29C1112D-C37F-47FD-A556-B927980B5919}" srcOrd="4" destOrd="0" presId="urn:microsoft.com/office/officeart/2005/8/layout/lProcess2"/>
    <dgm:cxn modelId="{F626108B-EADC-426D-87D7-FFD1A44CA186}" type="presParOf" srcId="{32A659AE-2780-4672-9F6F-0CD2060B5A83}" destId="{FCDB8095-888F-4BAD-9A1F-BB74938083EF}" srcOrd="1" destOrd="0" presId="urn:microsoft.com/office/officeart/2005/8/layout/lProcess2"/>
    <dgm:cxn modelId="{62CC0DB4-359B-4FC6-B678-F1D5DBEF252E}" type="presParOf" srcId="{32A659AE-2780-4672-9F6F-0CD2060B5A83}" destId="{B7BA7680-F3B3-4B2A-8C95-7DE6F344A295}" srcOrd="2" destOrd="0" presId="urn:microsoft.com/office/officeart/2005/8/layout/lProcess2"/>
    <dgm:cxn modelId="{0BB872A0-2CCB-44E5-982D-8006FE649B2B}" type="presParOf" srcId="{B7BA7680-F3B3-4B2A-8C95-7DE6F344A295}" destId="{76B91CAC-571A-4046-8C8E-BF13AD3A2776}" srcOrd="0" destOrd="0" presId="urn:microsoft.com/office/officeart/2005/8/layout/lProcess2"/>
    <dgm:cxn modelId="{508F0FBD-CD05-43F2-9949-BC903AAF86DE}" type="presParOf" srcId="{B7BA7680-F3B3-4B2A-8C95-7DE6F344A295}" destId="{86641D8A-177E-46D3-AAD5-7C6A9C814212}" srcOrd="1" destOrd="0" presId="urn:microsoft.com/office/officeart/2005/8/layout/lProcess2"/>
    <dgm:cxn modelId="{5F2EE8EF-0509-4FF6-B857-2F2A65CE6159}" type="presParOf" srcId="{B7BA7680-F3B3-4B2A-8C95-7DE6F344A295}" destId="{5E70012D-526F-43C4-A431-4FB956A71530}" srcOrd="2" destOrd="0" presId="urn:microsoft.com/office/officeart/2005/8/layout/lProcess2"/>
    <dgm:cxn modelId="{00D2F9A0-8A89-4C8B-8B18-64E7DFD7C06D}" type="presParOf" srcId="{5E70012D-526F-43C4-A431-4FB956A71530}" destId="{7E1193BC-D75D-4A57-B7FA-AADCC73CF8FF}" srcOrd="0" destOrd="0" presId="urn:microsoft.com/office/officeart/2005/8/layout/lProcess2"/>
    <dgm:cxn modelId="{150F4BD0-A6AE-42EE-9727-C7DCAF799418}" type="presParOf" srcId="{7E1193BC-D75D-4A57-B7FA-AADCC73CF8FF}" destId="{D3D17FB7-CDEE-42B0-A459-D68CE4163E5D}" srcOrd="0" destOrd="0" presId="urn:microsoft.com/office/officeart/2005/8/layout/lProcess2"/>
    <dgm:cxn modelId="{31FEBB04-8BC8-4E61-8F75-E265B1AF6C2B}" type="presParOf" srcId="{7E1193BC-D75D-4A57-B7FA-AADCC73CF8FF}" destId="{67513C39-302D-4131-B58D-DC010E78FD95}" srcOrd="1" destOrd="0" presId="urn:microsoft.com/office/officeart/2005/8/layout/lProcess2"/>
    <dgm:cxn modelId="{795E3CF0-B2AF-4DEF-9886-CEC83DA4173A}" type="presParOf" srcId="{7E1193BC-D75D-4A57-B7FA-AADCC73CF8FF}" destId="{21E4A026-5DA5-4142-A902-494731057EFD}" srcOrd="2" destOrd="0" presId="urn:microsoft.com/office/officeart/2005/8/layout/lProcess2"/>
    <dgm:cxn modelId="{3C1C9154-3D3B-4EC9-900F-6990F3348A47}" type="presParOf" srcId="{7E1193BC-D75D-4A57-B7FA-AADCC73CF8FF}" destId="{7F5C28C0-6C83-4F20-8A1E-0E27C4D22B96}" srcOrd="3" destOrd="0" presId="urn:microsoft.com/office/officeart/2005/8/layout/lProcess2"/>
    <dgm:cxn modelId="{A8302D03-4B0B-405A-A9DB-7FC46950A9C0}" type="presParOf" srcId="{7E1193BC-D75D-4A57-B7FA-AADCC73CF8FF}" destId="{FD0957B3-9EF0-454E-B48D-E8A5E620535B}" srcOrd="4" destOrd="0" presId="urn:microsoft.com/office/officeart/2005/8/layout/lProcess2"/>
    <dgm:cxn modelId="{92D99674-314C-4D18-8A45-65EF9648E04A}" type="presParOf" srcId="{32A659AE-2780-4672-9F6F-0CD2060B5A83}" destId="{167CB2FE-09E5-4277-868A-D294EEA9BC05}" srcOrd="3" destOrd="0" presId="urn:microsoft.com/office/officeart/2005/8/layout/lProcess2"/>
    <dgm:cxn modelId="{CF58DC25-077C-4E19-9E7F-182192FF73F8}" type="presParOf" srcId="{32A659AE-2780-4672-9F6F-0CD2060B5A83}" destId="{0CBF43AF-AAA9-4F26-B66E-75105F80136A}" srcOrd="4" destOrd="0" presId="urn:microsoft.com/office/officeart/2005/8/layout/lProcess2"/>
    <dgm:cxn modelId="{31E193B2-A8B9-4C37-8EC2-9D5E8CC6FD23}" type="presParOf" srcId="{0CBF43AF-AAA9-4F26-B66E-75105F80136A}" destId="{3F08B291-0A17-477D-810F-09915638D209}" srcOrd="0" destOrd="0" presId="urn:microsoft.com/office/officeart/2005/8/layout/lProcess2"/>
    <dgm:cxn modelId="{8808B6DA-B6B5-449D-8899-A44489C8DBA1}" type="presParOf" srcId="{0CBF43AF-AAA9-4F26-B66E-75105F80136A}" destId="{94B781E1-363B-4AA6-BE75-46CD92610D56}" srcOrd="1" destOrd="0" presId="urn:microsoft.com/office/officeart/2005/8/layout/lProcess2"/>
    <dgm:cxn modelId="{30F37235-EE4F-4E37-882D-A7C1F546FD10}" type="presParOf" srcId="{0CBF43AF-AAA9-4F26-B66E-75105F80136A}" destId="{3CE82D40-6643-4F9A-BBC2-795F53085D5A}" srcOrd="2" destOrd="0" presId="urn:microsoft.com/office/officeart/2005/8/layout/lProcess2"/>
    <dgm:cxn modelId="{CE95E814-1C0E-481E-AA54-2C37A80E78A6}" type="presParOf" srcId="{3CE82D40-6643-4F9A-BBC2-795F53085D5A}" destId="{FAFEDA79-D4D2-4FE8-ACEA-21E61098B8D1}" srcOrd="0" destOrd="0" presId="urn:microsoft.com/office/officeart/2005/8/layout/lProcess2"/>
    <dgm:cxn modelId="{1C5CCC6C-E97E-4C75-83B3-47BD71F66D89}" type="presParOf" srcId="{FAFEDA79-D4D2-4FE8-ACEA-21E61098B8D1}" destId="{D8E8CCC9-4A01-4325-92A5-CB24D05529CE}" srcOrd="0" destOrd="0" presId="urn:microsoft.com/office/officeart/2005/8/layout/lProcess2"/>
    <dgm:cxn modelId="{12D77828-7AC8-4028-9139-D29D82E82825}" type="presParOf" srcId="{FAFEDA79-D4D2-4FE8-ACEA-21E61098B8D1}" destId="{381026B6-3849-4B30-8AA9-7A66C79A1CC9}" srcOrd="1" destOrd="0" presId="urn:microsoft.com/office/officeart/2005/8/layout/lProcess2"/>
    <dgm:cxn modelId="{1E51C97F-58BB-409C-84ED-E41C3F289C5E}" type="presParOf" srcId="{FAFEDA79-D4D2-4FE8-ACEA-21E61098B8D1}" destId="{AC79C6DD-7C33-4AFA-B349-3B0E84B5E955}" srcOrd="2" destOrd="0" presId="urn:microsoft.com/office/officeart/2005/8/layout/lProcess2"/>
    <dgm:cxn modelId="{1FCC45F1-2970-4E1F-9246-81FBC2304560}" type="presParOf" srcId="{FAFEDA79-D4D2-4FE8-ACEA-21E61098B8D1}" destId="{60B49FBD-F335-40F0-9625-2332DE9E6A89}" srcOrd="3" destOrd="0" presId="urn:microsoft.com/office/officeart/2005/8/layout/lProcess2"/>
    <dgm:cxn modelId="{CE0E86D0-FB09-4BBB-863B-B5C04E58C7FA}" type="presParOf" srcId="{FAFEDA79-D4D2-4FE8-ACEA-21E61098B8D1}" destId="{ADC0A22B-EE72-43E6-B7CD-C436ADCA81FF}"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D166FC-3FD7-437F-AA67-5C0862E4CCB7}"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en-US"/>
        </a:p>
      </dgm:t>
    </dgm:pt>
    <dgm:pt modelId="{B2D3F429-BFA2-43C3-93F9-A9B25F471B57}">
      <dgm:prSet phldrT="[Text]"/>
      <dgm:spPr/>
      <dgm:t>
        <a:bodyPr/>
        <a:lstStyle/>
        <a:p>
          <a:r>
            <a:rPr lang="en-US" dirty="0"/>
            <a:t>LEGAL</a:t>
          </a:r>
        </a:p>
      </dgm:t>
    </dgm:pt>
    <dgm:pt modelId="{BE6A858B-CC97-40D8-9C76-BBB2A906CC98}" type="parTrans" cxnId="{52D10287-6665-4F94-A6C8-5B65F1636785}">
      <dgm:prSet/>
      <dgm:spPr/>
      <dgm:t>
        <a:bodyPr/>
        <a:lstStyle/>
        <a:p>
          <a:endParaRPr lang="en-US"/>
        </a:p>
      </dgm:t>
    </dgm:pt>
    <dgm:pt modelId="{68C8659A-9112-480C-9896-7C679572913B}" type="sibTrans" cxnId="{52D10287-6665-4F94-A6C8-5B65F1636785}">
      <dgm:prSet/>
      <dgm:spPr/>
      <dgm:t>
        <a:bodyPr/>
        <a:lstStyle/>
        <a:p>
          <a:endParaRPr lang="en-US"/>
        </a:p>
      </dgm:t>
    </dgm:pt>
    <dgm:pt modelId="{A0AFD9C8-982D-4E62-A17F-8EC8C3E02B79}">
      <dgm:prSet phldrT="[Text]" custT="1"/>
      <dgm:spPr/>
      <dgm:t>
        <a:bodyPr/>
        <a:lstStyle/>
        <a:p>
          <a:pPr algn="l"/>
          <a:r>
            <a:rPr lang="en-US" sz="1800" dirty="0"/>
            <a:t>An opinion by the City’s Legal Department must be obtained	</a:t>
          </a:r>
        </a:p>
      </dgm:t>
    </dgm:pt>
    <dgm:pt modelId="{FF5FD2B8-E2F0-4055-9C57-7CE6A47427EC}" type="parTrans" cxnId="{0F292859-58A1-412B-87D3-E2D34354310B}">
      <dgm:prSet/>
      <dgm:spPr/>
      <dgm:t>
        <a:bodyPr/>
        <a:lstStyle/>
        <a:p>
          <a:endParaRPr lang="en-US"/>
        </a:p>
      </dgm:t>
    </dgm:pt>
    <dgm:pt modelId="{6E88FED8-3E07-4FED-93CB-8C80EAF7E518}" type="sibTrans" cxnId="{0F292859-58A1-412B-87D3-E2D34354310B}">
      <dgm:prSet/>
      <dgm:spPr/>
      <dgm:t>
        <a:bodyPr/>
        <a:lstStyle/>
        <a:p>
          <a:endParaRPr lang="en-US"/>
        </a:p>
      </dgm:t>
    </dgm:pt>
    <dgm:pt modelId="{F23653E0-2420-48DB-9BBD-BFAB673184D6}">
      <dgm:prSet phldrT="[Text]"/>
      <dgm:spPr/>
      <dgm:t>
        <a:bodyPr/>
        <a:lstStyle/>
        <a:p>
          <a:r>
            <a:rPr lang="en-US" dirty="0"/>
            <a:t>PUBLIC</a:t>
          </a:r>
        </a:p>
      </dgm:t>
    </dgm:pt>
    <dgm:pt modelId="{B5914467-B145-4DEC-918C-3C80669890C9}" type="parTrans" cxnId="{B7FC45D1-5A06-4F93-B609-530C09AA4B0D}">
      <dgm:prSet/>
      <dgm:spPr/>
      <dgm:t>
        <a:bodyPr/>
        <a:lstStyle/>
        <a:p>
          <a:endParaRPr lang="en-US"/>
        </a:p>
      </dgm:t>
    </dgm:pt>
    <dgm:pt modelId="{F03D7834-6049-4579-B3E4-820047B940AF}" type="sibTrans" cxnId="{B7FC45D1-5A06-4F93-B609-530C09AA4B0D}">
      <dgm:prSet/>
      <dgm:spPr/>
      <dgm:t>
        <a:bodyPr/>
        <a:lstStyle/>
        <a:p>
          <a:endParaRPr lang="en-US"/>
        </a:p>
      </dgm:t>
    </dgm:pt>
    <dgm:pt modelId="{99FD9E47-2A2A-4F20-83E4-4FD611C18E52}">
      <dgm:prSet phldrT="[Text]"/>
      <dgm:spPr/>
      <dgm:t>
        <a:bodyPr/>
        <a:lstStyle/>
        <a:p>
          <a:r>
            <a:rPr lang="en-US" dirty="0"/>
            <a:t>A public disclosure of the conflict is published</a:t>
          </a:r>
        </a:p>
      </dgm:t>
    </dgm:pt>
    <dgm:pt modelId="{8D678D3A-2CE4-4A96-81D1-4E4AEC0BB7BA}" type="parTrans" cxnId="{6E2C0D6F-1F5A-4012-9AC4-6B69443AD43E}">
      <dgm:prSet/>
      <dgm:spPr/>
      <dgm:t>
        <a:bodyPr/>
        <a:lstStyle/>
        <a:p>
          <a:endParaRPr lang="en-US"/>
        </a:p>
      </dgm:t>
    </dgm:pt>
    <dgm:pt modelId="{6FD53317-F1ED-4AC7-B356-F5B5C33FC8F0}" type="sibTrans" cxnId="{6E2C0D6F-1F5A-4012-9AC4-6B69443AD43E}">
      <dgm:prSet/>
      <dgm:spPr/>
      <dgm:t>
        <a:bodyPr/>
        <a:lstStyle/>
        <a:p>
          <a:endParaRPr lang="en-US"/>
        </a:p>
      </dgm:t>
    </dgm:pt>
    <dgm:pt modelId="{6D15146E-39BA-4839-8B7B-B25FD3F05D47}">
      <dgm:prSet phldrT="[Text]"/>
      <dgm:spPr/>
      <dgm:t>
        <a:bodyPr/>
        <a:lstStyle/>
        <a:p>
          <a:r>
            <a:rPr lang="en-US" dirty="0"/>
            <a:t>HUD</a:t>
          </a:r>
        </a:p>
      </dgm:t>
    </dgm:pt>
    <dgm:pt modelId="{365268E0-4C51-4C53-8C06-D7E40ADC91EB}" type="parTrans" cxnId="{497FD95D-9021-4EAA-92E6-782C101EB594}">
      <dgm:prSet/>
      <dgm:spPr/>
      <dgm:t>
        <a:bodyPr/>
        <a:lstStyle/>
        <a:p>
          <a:endParaRPr lang="en-US"/>
        </a:p>
      </dgm:t>
    </dgm:pt>
    <dgm:pt modelId="{E7E4E091-D819-431C-804F-CC0532EF40AE}" type="sibTrans" cxnId="{497FD95D-9021-4EAA-92E6-782C101EB594}">
      <dgm:prSet/>
      <dgm:spPr/>
      <dgm:t>
        <a:bodyPr/>
        <a:lstStyle/>
        <a:p>
          <a:endParaRPr lang="en-US"/>
        </a:p>
      </dgm:t>
    </dgm:pt>
    <dgm:pt modelId="{0CD97161-FE7E-461D-8E6E-343A13DA5026}">
      <dgm:prSet phldrT="[Text]"/>
      <dgm:spPr/>
      <dgm:t>
        <a:bodyPr/>
        <a:lstStyle/>
        <a:p>
          <a:r>
            <a:rPr lang="en-US" dirty="0"/>
            <a:t>A written request will be submitted to HUD</a:t>
          </a:r>
        </a:p>
      </dgm:t>
    </dgm:pt>
    <dgm:pt modelId="{ECA2023E-F62A-44BE-A499-B02613E878BC}" type="parTrans" cxnId="{C6E5BC56-C1EE-4490-A562-5ED8726AF316}">
      <dgm:prSet/>
      <dgm:spPr/>
      <dgm:t>
        <a:bodyPr/>
        <a:lstStyle/>
        <a:p>
          <a:endParaRPr lang="en-US"/>
        </a:p>
      </dgm:t>
    </dgm:pt>
    <dgm:pt modelId="{D516021E-C19D-452F-85AF-7C80F0F47BAA}" type="sibTrans" cxnId="{C6E5BC56-C1EE-4490-A562-5ED8726AF316}">
      <dgm:prSet/>
      <dgm:spPr/>
      <dgm:t>
        <a:bodyPr/>
        <a:lstStyle/>
        <a:p>
          <a:endParaRPr lang="en-US"/>
        </a:p>
      </dgm:t>
    </dgm:pt>
    <dgm:pt modelId="{3362FD11-34C6-44EC-A95A-59F741C6EDF2}" type="pres">
      <dgm:prSet presAssocID="{E8D166FC-3FD7-437F-AA67-5C0862E4CCB7}" presName="Name0" presStyleCnt="0">
        <dgm:presLayoutVars>
          <dgm:chMax val="5"/>
          <dgm:chPref val="5"/>
          <dgm:dir/>
          <dgm:animLvl val="lvl"/>
        </dgm:presLayoutVars>
      </dgm:prSet>
      <dgm:spPr/>
    </dgm:pt>
    <dgm:pt modelId="{BA52AB6B-54E5-410C-89ED-D857984B5DD5}" type="pres">
      <dgm:prSet presAssocID="{B2D3F429-BFA2-43C3-93F9-A9B25F471B57}" presName="parentText1" presStyleLbl="node1" presStyleIdx="0" presStyleCnt="3">
        <dgm:presLayoutVars>
          <dgm:chMax/>
          <dgm:chPref val="3"/>
          <dgm:bulletEnabled val="1"/>
        </dgm:presLayoutVars>
      </dgm:prSet>
      <dgm:spPr/>
    </dgm:pt>
    <dgm:pt modelId="{827399F7-2192-46E1-B85B-04FDBF6B1B46}" type="pres">
      <dgm:prSet presAssocID="{B2D3F429-BFA2-43C3-93F9-A9B25F471B57}" presName="childText1" presStyleLbl="solidAlignAcc1" presStyleIdx="0" presStyleCnt="3">
        <dgm:presLayoutVars>
          <dgm:chMax val="0"/>
          <dgm:chPref val="0"/>
          <dgm:bulletEnabled val="1"/>
        </dgm:presLayoutVars>
      </dgm:prSet>
      <dgm:spPr/>
    </dgm:pt>
    <dgm:pt modelId="{C3201908-1B68-4056-8946-F6B644DD7878}" type="pres">
      <dgm:prSet presAssocID="{F23653E0-2420-48DB-9BBD-BFAB673184D6}" presName="parentText2" presStyleLbl="node1" presStyleIdx="1" presStyleCnt="3">
        <dgm:presLayoutVars>
          <dgm:chMax/>
          <dgm:chPref val="3"/>
          <dgm:bulletEnabled val="1"/>
        </dgm:presLayoutVars>
      </dgm:prSet>
      <dgm:spPr/>
    </dgm:pt>
    <dgm:pt modelId="{1CD7CCF6-EAB0-4ED0-BB53-9C4197FBDC74}" type="pres">
      <dgm:prSet presAssocID="{F23653E0-2420-48DB-9BBD-BFAB673184D6}" presName="childText2" presStyleLbl="solidAlignAcc1" presStyleIdx="1" presStyleCnt="3">
        <dgm:presLayoutVars>
          <dgm:chMax val="0"/>
          <dgm:chPref val="0"/>
          <dgm:bulletEnabled val="1"/>
        </dgm:presLayoutVars>
      </dgm:prSet>
      <dgm:spPr/>
    </dgm:pt>
    <dgm:pt modelId="{611DED92-C435-4B31-9806-048CE138B845}" type="pres">
      <dgm:prSet presAssocID="{6D15146E-39BA-4839-8B7B-B25FD3F05D47}" presName="parentText3" presStyleLbl="node1" presStyleIdx="2" presStyleCnt="3">
        <dgm:presLayoutVars>
          <dgm:chMax/>
          <dgm:chPref val="3"/>
          <dgm:bulletEnabled val="1"/>
        </dgm:presLayoutVars>
      </dgm:prSet>
      <dgm:spPr/>
    </dgm:pt>
    <dgm:pt modelId="{5BC19E46-3E9C-4C62-AA05-EF7F35C909EA}" type="pres">
      <dgm:prSet presAssocID="{6D15146E-39BA-4839-8B7B-B25FD3F05D47}" presName="childText3" presStyleLbl="solidAlignAcc1" presStyleIdx="2" presStyleCnt="3">
        <dgm:presLayoutVars>
          <dgm:chMax val="0"/>
          <dgm:chPref val="0"/>
          <dgm:bulletEnabled val="1"/>
        </dgm:presLayoutVars>
      </dgm:prSet>
      <dgm:spPr/>
    </dgm:pt>
  </dgm:ptLst>
  <dgm:cxnLst>
    <dgm:cxn modelId="{8FB93325-68F1-4E94-87ED-6751E7940651}" type="presOf" srcId="{E8D166FC-3FD7-437F-AA67-5C0862E4CCB7}" destId="{3362FD11-34C6-44EC-A95A-59F741C6EDF2}" srcOrd="0" destOrd="0" presId="urn:microsoft.com/office/officeart/2009/3/layout/IncreasingArrowsProcess"/>
    <dgm:cxn modelId="{04069D32-E25A-43F4-A9EC-FAEB23EF241A}" type="presOf" srcId="{B2D3F429-BFA2-43C3-93F9-A9B25F471B57}" destId="{BA52AB6B-54E5-410C-89ED-D857984B5DD5}" srcOrd="0" destOrd="0" presId="urn:microsoft.com/office/officeart/2009/3/layout/IncreasingArrowsProcess"/>
    <dgm:cxn modelId="{650B1437-14A3-4A9F-9D60-CE915EBE0A28}" type="presOf" srcId="{0CD97161-FE7E-461D-8E6E-343A13DA5026}" destId="{5BC19E46-3E9C-4C62-AA05-EF7F35C909EA}" srcOrd="0" destOrd="0" presId="urn:microsoft.com/office/officeart/2009/3/layout/IncreasingArrowsProcess"/>
    <dgm:cxn modelId="{AE55523F-1C5F-44B3-94A5-6EA7B1BAEE28}" type="presOf" srcId="{6D15146E-39BA-4839-8B7B-B25FD3F05D47}" destId="{611DED92-C435-4B31-9806-048CE138B845}" srcOrd="0" destOrd="0" presId="urn:microsoft.com/office/officeart/2009/3/layout/IncreasingArrowsProcess"/>
    <dgm:cxn modelId="{497FD95D-9021-4EAA-92E6-782C101EB594}" srcId="{E8D166FC-3FD7-437F-AA67-5C0862E4CCB7}" destId="{6D15146E-39BA-4839-8B7B-B25FD3F05D47}" srcOrd="2" destOrd="0" parTransId="{365268E0-4C51-4C53-8C06-D7E40ADC91EB}" sibTransId="{E7E4E091-D819-431C-804F-CC0532EF40AE}"/>
    <dgm:cxn modelId="{6E2C0D6F-1F5A-4012-9AC4-6B69443AD43E}" srcId="{F23653E0-2420-48DB-9BBD-BFAB673184D6}" destId="{99FD9E47-2A2A-4F20-83E4-4FD611C18E52}" srcOrd="0" destOrd="0" parTransId="{8D678D3A-2CE4-4A96-81D1-4E4AEC0BB7BA}" sibTransId="{6FD53317-F1ED-4AC7-B356-F5B5C33FC8F0}"/>
    <dgm:cxn modelId="{C6E5BC56-C1EE-4490-A562-5ED8726AF316}" srcId="{6D15146E-39BA-4839-8B7B-B25FD3F05D47}" destId="{0CD97161-FE7E-461D-8E6E-343A13DA5026}" srcOrd="0" destOrd="0" parTransId="{ECA2023E-F62A-44BE-A499-B02613E878BC}" sibTransId="{D516021E-C19D-452F-85AF-7C80F0F47BAA}"/>
    <dgm:cxn modelId="{0F292859-58A1-412B-87D3-E2D34354310B}" srcId="{B2D3F429-BFA2-43C3-93F9-A9B25F471B57}" destId="{A0AFD9C8-982D-4E62-A17F-8EC8C3E02B79}" srcOrd="0" destOrd="0" parTransId="{FF5FD2B8-E2F0-4055-9C57-7CE6A47427EC}" sibTransId="{6E88FED8-3E07-4FED-93CB-8C80EAF7E518}"/>
    <dgm:cxn modelId="{52D10287-6665-4F94-A6C8-5B65F1636785}" srcId="{E8D166FC-3FD7-437F-AA67-5C0862E4CCB7}" destId="{B2D3F429-BFA2-43C3-93F9-A9B25F471B57}" srcOrd="0" destOrd="0" parTransId="{BE6A858B-CC97-40D8-9C76-BBB2A906CC98}" sibTransId="{68C8659A-9112-480C-9896-7C679572913B}"/>
    <dgm:cxn modelId="{B92A72B9-AF26-49DD-BEC3-F90AEAC0C7E2}" type="presOf" srcId="{F23653E0-2420-48DB-9BBD-BFAB673184D6}" destId="{C3201908-1B68-4056-8946-F6B644DD7878}" srcOrd="0" destOrd="0" presId="urn:microsoft.com/office/officeart/2009/3/layout/IncreasingArrowsProcess"/>
    <dgm:cxn modelId="{D914AFC4-E995-4B81-B3EF-D06E93D9233C}" type="presOf" srcId="{99FD9E47-2A2A-4F20-83E4-4FD611C18E52}" destId="{1CD7CCF6-EAB0-4ED0-BB53-9C4197FBDC74}" srcOrd="0" destOrd="0" presId="urn:microsoft.com/office/officeart/2009/3/layout/IncreasingArrowsProcess"/>
    <dgm:cxn modelId="{B7FC45D1-5A06-4F93-B609-530C09AA4B0D}" srcId="{E8D166FC-3FD7-437F-AA67-5C0862E4CCB7}" destId="{F23653E0-2420-48DB-9BBD-BFAB673184D6}" srcOrd="1" destOrd="0" parTransId="{B5914467-B145-4DEC-918C-3C80669890C9}" sibTransId="{F03D7834-6049-4579-B3E4-820047B940AF}"/>
    <dgm:cxn modelId="{91290AE8-FBE4-4415-B49D-CA57EBA0A465}" type="presOf" srcId="{A0AFD9C8-982D-4E62-A17F-8EC8C3E02B79}" destId="{827399F7-2192-46E1-B85B-04FDBF6B1B46}" srcOrd="0" destOrd="0" presId="urn:microsoft.com/office/officeart/2009/3/layout/IncreasingArrowsProcess"/>
    <dgm:cxn modelId="{A6535B85-D66D-47A6-A50E-A6467BCEF5BD}" type="presParOf" srcId="{3362FD11-34C6-44EC-A95A-59F741C6EDF2}" destId="{BA52AB6B-54E5-410C-89ED-D857984B5DD5}" srcOrd="0" destOrd="0" presId="urn:microsoft.com/office/officeart/2009/3/layout/IncreasingArrowsProcess"/>
    <dgm:cxn modelId="{037054E0-1821-4E35-BDD6-1E4BCC8E5C05}" type="presParOf" srcId="{3362FD11-34C6-44EC-A95A-59F741C6EDF2}" destId="{827399F7-2192-46E1-B85B-04FDBF6B1B46}" srcOrd="1" destOrd="0" presId="urn:microsoft.com/office/officeart/2009/3/layout/IncreasingArrowsProcess"/>
    <dgm:cxn modelId="{DD074B03-3464-4969-9D1E-915B88A804D1}" type="presParOf" srcId="{3362FD11-34C6-44EC-A95A-59F741C6EDF2}" destId="{C3201908-1B68-4056-8946-F6B644DD7878}" srcOrd="2" destOrd="0" presId="urn:microsoft.com/office/officeart/2009/3/layout/IncreasingArrowsProcess"/>
    <dgm:cxn modelId="{65006EC6-4AA3-4710-B2A2-E0D3C848555A}" type="presParOf" srcId="{3362FD11-34C6-44EC-A95A-59F741C6EDF2}" destId="{1CD7CCF6-EAB0-4ED0-BB53-9C4197FBDC74}" srcOrd="3" destOrd="0" presId="urn:microsoft.com/office/officeart/2009/3/layout/IncreasingArrowsProcess"/>
    <dgm:cxn modelId="{1BDECDD0-F3C7-47F3-9851-462BA292AE41}" type="presParOf" srcId="{3362FD11-34C6-44EC-A95A-59F741C6EDF2}" destId="{611DED92-C435-4B31-9806-048CE138B845}" srcOrd="4" destOrd="0" presId="urn:microsoft.com/office/officeart/2009/3/layout/IncreasingArrowsProcess"/>
    <dgm:cxn modelId="{E1AD3A37-25D6-4B6F-B0BA-9907095E670F}" type="presParOf" srcId="{3362FD11-34C6-44EC-A95A-59F741C6EDF2}" destId="{5BC19E46-3E9C-4C62-AA05-EF7F35C909EA}"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420316-DA12-4F70-B416-D22434CA2105}" type="doc">
      <dgm:prSet loTypeId="urn:microsoft.com/office/officeart/2008/layout/CaptionedPictures" loCatId="picture" qsTypeId="urn:microsoft.com/office/officeart/2005/8/quickstyle/simple2" qsCatId="simple" csTypeId="urn:microsoft.com/office/officeart/2005/8/colors/accent0_1" csCatId="mainScheme" phldr="1"/>
      <dgm:spPr/>
      <dgm:t>
        <a:bodyPr/>
        <a:lstStyle/>
        <a:p>
          <a:endParaRPr lang="en-US"/>
        </a:p>
      </dgm:t>
    </dgm:pt>
    <dgm:pt modelId="{F2B394A4-F53E-49FD-A33D-D41334FA7690}">
      <dgm:prSet phldrT="[Text]"/>
      <dgm:spPr/>
      <dgm:t>
        <a:bodyPr/>
        <a:lstStyle/>
        <a:p>
          <a:r>
            <a:rPr lang="en-US" dirty="0"/>
            <a:t>CDBG</a:t>
          </a:r>
        </a:p>
      </dgm:t>
    </dgm:pt>
    <dgm:pt modelId="{CD1A38FD-0D12-449A-8E58-CDB50723B7A6}" type="parTrans" cxnId="{3995B1EC-F736-435C-8825-F7DBF7DD75DF}">
      <dgm:prSet/>
      <dgm:spPr/>
      <dgm:t>
        <a:bodyPr/>
        <a:lstStyle/>
        <a:p>
          <a:endParaRPr lang="en-US"/>
        </a:p>
      </dgm:t>
    </dgm:pt>
    <dgm:pt modelId="{50B6555B-4C05-4551-A4F5-BFA10A76999E}" type="sibTrans" cxnId="{3995B1EC-F736-435C-8825-F7DBF7DD75DF}">
      <dgm:prSet/>
      <dgm:spPr/>
      <dgm:t>
        <a:bodyPr/>
        <a:lstStyle/>
        <a:p>
          <a:endParaRPr lang="en-US"/>
        </a:p>
      </dgm:t>
    </dgm:pt>
    <dgm:pt modelId="{A343FBDE-39A9-4118-B360-726D36FEB11B}">
      <dgm:prSet phldrT="[Text]"/>
      <dgm:spPr/>
      <dgm:t>
        <a:bodyPr/>
        <a:lstStyle/>
        <a:p>
          <a:r>
            <a:rPr lang="en-US" dirty="0"/>
            <a:t>ESG</a:t>
          </a:r>
        </a:p>
      </dgm:t>
    </dgm:pt>
    <dgm:pt modelId="{BF9C386F-2AD4-439C-A6D5-B5CC19186BF1}" type="parTrans" cxnId="{B43A9BE9-0F20-4ECC-8014-05A03E0EF661}">
      <dgm:prSet/>
      <dgm:spPr/>
      <dgm:t>
        <a:bodyPr/>
        <a:lstStyle/>
        <a:p>
          <a:endParaRPr lang="en-US"/>
        </a:p>
      </dgm:t>
    </dgm:pt>
    <dgm:pt modelId="{D1C027AE-EF6B-4575-9E61-B3AF4A5D91FE}" type="sibTrans" cxnId="{B43A9BE9-0F20-4ECC-8014-05A03E0EF661}">
      <dgm:prSet/>
      <dgm:spPr/>
      <dgm:t>
        <a:bodyPr/>
        <a:lstStyle/>
        <a:p>
          <a:endParaRPr lang="en-US"/>
        </a:p>
      </dgm:t>
    </dgm:pt>
    <dgm:pt modelId="{18F72F71-6AD5-4D2C-8626-EEB5F1CB70E9}">
      <dgm:prSet phldrT="[Text]"/>
      <dgm:spPr/>
      <dgm:t>
        <a:bodyPr/>
        <a:lstStyle/>
        <a:p>
          <a:r>
            <a:rPr lang="en-US" dirty="0"/>
            <a:t>HOME</a:t>
          </a:r>
        </a:p>
      </dgm:t>
    </dgm:pt>
    <dgm:pt modelId="{BE37CC29-C87B-4136-BA69-CC9D355EB08C}" type="sibTrans" cxnId="{7236A972-D8DA-4D8C-98C7-5132CAA81114}">
      <dgm:prSet/>
      <dgm:spPr/>
      <dgm:t>
        <a:bodyPr/>
        <a:lstStyle/>
        <a:p>
          <a:endParaRPr lang="en-US"/>
        </a:p>
      </dgm:t>
    </dgm:pt>
    <dgm:pt modelId="{624D330D-E394-40C7-B66C-1783698A398B}" type="parTrans" cxnId="{7236A972-D8DA-4D8C-98C7-5132CAA81114}">
      <dgm:prSet/>
      <dgm:spPr/>
      <dgm:t>
        <a:bodyPr/>
        <a:lstStyle/>
        <a:p>
          <a:endParaRPr lang="en-US"/>
        </a:p>
      </dgm:t>
    </dgm:pt>
    <dgm:pt modelId="{BABF4144-6DA0-4D19-BB79-524F6FF90091}" type="pres">
      <dgm:prSet presAssocID="{44420316-DA12-4F70-B416-D22434CA2105}" presName="Name0" presStyleCnt="0">
        <dgm:presLayoutVars>
          <dgm:chMax/>
          <dgm:chPref/>
          <dgm:dir/>
        </dgm:presLayoutVars>
      </dgm:prSet>
      <dgm:spPr/>
    </dgm:pt>
    <dgm:pt modelId="{04D38E87-567A-495D-81F5-861E579525AF}" type="pres">
      <dgm:prSet presAssocID="{F2B394A4-F53E-49FD-A33D-D41334FA7690}" presName="composite" presStyleCnt="0">
        <dgm:presLayoutVars>
          <dgm:chMax val="1"/>
          <dgm:chPref val="1"/>
        </dgm:presLayoutVars>
      </dgm:prSet>
      <dgm:spPr/>
    </dgm:pt>
    <dgm:pt modelId="{5F6E178E-76C0-46F1-9CB6-F301994653DD}" type="pres">
      <dgm:prSet presAssocID="{F2B394A4-F53E-49FD-A33D-D41334FA7690}" presName="Accent" presStyleLbl="trAlignAcc1" presStyleIdx="0" presStyleCnt="3">
        <dgm:presLayoutVars>
          <dgm:chMax val="0"/>
          <dgm:chPref val="0"/>
        </dgm:presLayoutVars>
      </dgm:prSet>
      <dgm:spPr/>
    </dgm:pt>
    <dgm:pt modelId="{D3B3BE60-05D4-455F-BD15-13BC59328930}" type="pres">
      <dgm:prSet presAssocID="{F2B394A4-F53E-49FD-A33D-D41334FA7690}" presName="Image" presStyleLbl="alignImgPlace1" presStyleIdx="0" presStyleCnt="3">
        <dgm:presLayoutVars>
          <dgm:chMax val="0"/>
          <dgm:chPref val="0"/>
        </dgm:presLayoutVars>
      </dgm:prSet>
      <dgm:spPr>
        <a:blipFill>
          <a:blip xmlns:r="http://schemas.openxmlformats.org/officeDocument/2006/relationships" r:embed="rId1" cstate="print">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val="0"/>
              </a:ext>
            </a:extLst>
          </a:blip>
          <a:srcRect/>
          <a:stretch>
            <a:fillRect l="-12000" r="-12000"/>
          </a:stretch>
        </a:blipFill>
      </dgm:spPr>
    </dgm:pt>
    <dgm:pt modelId="{AFC8C3CB-1BF4-4656-82B7-3E28C0AF42A7}" type="pres">
      <dgm:prSet presAssocID="{F2B394A4-F53E-49FD-A33D-D41334FA7690}" presName="ChildComposite" presStyleCnt="0"/>
      <dgm:spPr/>
    </dgm:pt>
    <dgm:pt modelId="{93AC17C6-A09E-4E2A-9046-EF161CD5BA73}" type="pres">
      <dgm:prSet presAssocID="{F2B394A4-F53E-49FD-A33D-D41334FA7690}" presName="Child" presStyleLbl="node1" presStyleIdx="0" presStyleCnt="0">
        <dgm:presLayoutVars>
          <dgm:chMax val="0"/>
          <dgm:chPref val="0"/>
          <dgm:bulletEnabled val="1"/>
        </dgm:presLayoutVars>
      </dgm:prSet>
      <dgm:spPr/>
    </dgm:pt>
    <dgm:pt modelId="{2348B316-7590-4ABF-8DD9-BD1562EC6561}" type="pres">
      <dgm:prSet presAssocID="{F2B394A4-F53E-49FD-A33D-D41334FA7690}" presName="Parent" presStyleLbl="revTx" presStyleIdx="0" presStyleCnt="3">
        <dgm:presLayoutVars>
          <dgm:chMax val="1"/>
          <dgm:chPref val="0"/>
          <dgm:bulletEnabled val="1"/>
        </dgm:presLayoutVars>
      </dgm:prSet>
      <dgm:spPr/>
    </dgm:pt>
    <dgm:pt modelId="{B49C7C97-0E8D-4AA0-B40C-A6CAE8C1B4DE}" type="pres">
      <dgm:prSet presAssocID="{50B6555B-4C05-4551-A4F5-BFA10A76999E}" presName="sibTrans" presStyleCnt="0"/>
      <dgm:spPr/>
    </dgm:pt>
    <dgm:pt modelId="{7E362B33-D5E8-4773-A77B-1B76A9758C2E}" type="pres">
      <dgm:prSet presAssocID="{18F72F71-6AD5-4D2C-8626-EEB5F1CB70E9}" presName="composite" presStyleCnt="0">
        <dgm:presLayoutVars>
          <dgm:chMax val="1"/>
          <dgm:chPref val="1"/>
        </dgm:presLayoutVars>
      </dgm:prSet>
      <dgm:spPr/>
    </dgm:pt>
    <dgm:pt modelId="{71CEB3E8-299C-4657-A6F5-2F1A3F9F2505}" type="pres">
      <dgm:prSet presAssocID="{18F72F71-6AD5-4D2C-8626-EEB5F1CB70E9}" presName="Accent" presStyleLbl="trAlignAcc1" presStyleIdx="1" presStyleCnt="3">
        <dgm:presLayoutVars>
          <dgm:chMax val="0"/>
          <dgm:chPref val="0"/>
        </dgm:presLayoutVars>
      </dgm:prSet>
      <dgm:spPr/>
    </dgm:pt>
    <dgm:pt modelId="{500D82C0-7E7F-4024-8F96-C83EEBB3DE41}" type="pres">
      <dgm:prSet presAssocID="{18F72F71-6AD5-4D2C-8626-EEB5F1CB70E9}" presName="Image" presStyleLbl="alignImgPlace1" presStyleIdx="1" presStyleCnt="3">
        <dgm:presLayoutVars>
          <dgm:chMax val="0"/>
          <dgm:chPref val="0"/>
        </dgm:presLayoutVars>
      </dgm:prSet>
      <dgm:spPr>
        <a:blipFill>
          <a:blip xmlns:r="http://schemas.openxmlformats.org/officeDocument/2006/relationships" r:embed="rId2">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val="0"/>
              </a:ext>
            </a:extLst>
          </a:blip>
          <a:srcRect/>
          <a:stretch>
            <a:fillRect l="-18000" r="-18000"/>
          </a:stretch>
        </a:blipFill>
      </dgm:spPr>
    </dgm:pt>
    <dgm:pt modelId="{0131F500-D5F4-478F-8F10-BD0FA690B7E8}" type="pres">
      <dgm:prSet presAssocID="{18F72F71-6AD5-4D2C-8626-EEB5F1CB70E9}" presName="ChildComposite" presStyleCnt="0"/>
      <dgm:spPr/>
    </dgm:pt>
    <dgm:pt modelId="{F283FF38-722B-48C7-B0FA-310196386A68}" type="pres">
      <dgm:prSet presAssocID="{18F72F71-6AD5-4D2C-8626-EEB5F1CB70E9}" presName="Child" presStyleLbl="node1" presStyleIdx="0" presStyleCnt="0">
        <dgm:presLayoutVars>
          <dgm:chMax val="0"/>
          <dgm:chPref val="0"/>
          <dgm:bulletEnabled val="1"/>
        </dgm:presLayoutVars>
      </dgm:prSet>
      <dgm:spPr/>
    </dgm:pt>
    <dgm:pt modelId="{8D91FFBA-3F00-4EBE-8393-8D8AA58A3D62}" type="pres">
      <dgm:prSet presAssocID="{18F72F71-6AD5-4D2C-8626-EEB5F1CB70E9}" presName="Parent" presStyleLbl="revTx" presStyleIdx="1" presStyleCnt="3">
        <dgm:presLayoutVars>
          <dgm:chMax val="1"/>
          <dgm:chPref val="0"/>
          <dgm:bulletEnabled val="1"/>
        </dgm:presLayoutVars>
      </dgm:prSet>
      <dgm:spPr/>
    </dgm:pt>
    <dgm:pt modelId="{734522C0-86B0-4C36-8F00-41B190C8E92A}" type="pres">
      <dgm:prSet presAssocID="{BE37CC29-C87B-4136-BA69-CC9D355EB08C}" presName="sibTrans" presStyleCnt="0"/>
      <dgm:spPr/>
    </dgm:pt>
    <dgm:pt modelId="{B446B25B-4158-49AB-B52A-9D3D9D2A47CB}" type="pres">
      <dgm:prSet presAssocID="{A343FBDE-39A9-4118-B360-726D36FEB11B}" presName="composite" presStyleCnt="0">
        <dgm:presLayoutVars>
          <dgm:chMax val="1"/>
          <dgm:chPref val="1"/>
        </dgm:presLayoutVars>
      </dgm:prSet>
      <dgm:spPr/>
    </dgm:pt>
    <dgm:pt modelId="{1E3A6093-984E-4D35-A456-01E0CC93EE72}" type="pres">
      <dgm:prSet presAssocID="{A343FBDE-39A9-4118-B360-726D36FEB11B}" presName="Accent" presStyleLbl="trAlignAcc1" presStyleIdx="2" presStyleCnt="3">
        <dgm:presLayoutVars>
          <dgm:chMax val="0"/>
          <dgm:chPref val="0"/>
        </dgm:presLayoutVars>
      </dgm:prSet>
      <dgm:spPr/>
    </dgm:pt>
    <dgm:pt modelId="{D5F89AA9-0B24-4C46-94AB-D62A769FEBD0}" type="pres">
      <dgm:prSet presAssocID="{A343FBDE-39A9-4118-B360-726D36FEB11B}" presName="Image" presStyleLbl="alignImgPlace1" presStyleIdx="2" presStyleCnt="3">
        <dgm:presLayoutVars>
          <dgm:chMax val="0"/>
          <dgm:chPref val="0"/>
        </dgm:presLayoutVars>
      </dgm:prSet>
      <dgm:spPr>
        <a:blipFill>
          <a:blip xmlns:r="http://schemas.openxmlformats.org/officeDocument/2006/relationships" r:embed="rId3" cstate="print">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val="0"/>
              </a:ext>
            </a:extLst>
          </a:blip>
          <a:srcRect/>
          <a:stretch>
            <a:fillRect l="-9000" r="-9000"/>
          </a:stretch>
        </a:blipFill>
      </dgm:spPr>
    </dgm:pt>
    <dgm:pt modelId="{1AC13A8F-7A21-4AB2-89C8-B2F5F924AD2B}" type="pres">
      <dgm:prSet presAssocID="{A343FBDE-39A9-4118-B360-726D36FEB11B}" presName="ChildComposite" presStyleCnt="0"/>
      <dgm:spPr/>
    </dgm:pt>
    <dgm:pt modelId="{FDC9F04D-19C3-4A9B-907E-05DAD934EFC9}" type="pres">
      <dgm:prSet presAssocID="{A343FBDE-39A9-4118-B360-726D36FEB11B}" presName="Child" presStyleLbl="node1" presStyleIdx="0" presStyleCnt="0">
        <dgm:presLayoutVars>
          <dgm:chMax val="0"/>
          <dgm:chPref val="0"/>
          <dgm:bulletEnabled val="1"/>
        </dgm:presLayoutVars>
      </dgm:prSet>
      <dgm:spPr/>
    </dgm:pt>
    <dgm:pt modelId="{217F0682-CB81-43FF-8C27-50090BCDF9FB}" type="pres">
      <dgm:prSet presAssocID="{A343FBDE-39A9-4118-B360-726D36FEB11B}" presName="Parent" presStyleLbl="revTx" presStyleIdx="2" presStyleCnt="3">
        <dgm:presLayoutVars>
          <dgm:chMax val="1"/>
          <dgm:chPref val="0"/>
          <dgm:bulletEnabled val="1"/>
        </dgm:presLayoutVars>
      </dgm:prSet>
      <dgm:spPr/>
    </dgm:pt>
  </dgm:ptLst>
  <dgm:cxnLst>
    <dgm:cxn modelId="{02ED2447-D24F-46CD-A6F2-29C40B8C58C4}" type="presOf" srcId="{44420316-DA12-4F70-B416-D22434CA2105}" destId="{BABF4144-6DA0-4D19-BB79-524F6FF90091}" srcOrd="0" destOrd="0" presId="urn:microsoft.com/office/officeart/2008/layout/CaptionedPictures"/>
    <dgm:cxn modelId="{7236A972-D8DA-4D8C-98C7-5132CAA81114}" srcId="{44420316-DA12-4F70-B416-D22434CA2105}" destId="{18F72F71-6AD5-4D2C-8626-EEB5F1CB70E9}" srcOrd="1" destOrd="0" parTransId="{624D330D-E394-40C7-B66C-1783698A398B}" sibTransId="{BE37CC29-C87B-4136-BA69-CC9D355EB08C}"/>
    <dgm:cxn modelId="{32299C8A-4EB9-4DBF-9F02-6D440E65FF3E}" type="presOf" srcId="{F2B394A4-F53E-49FD-A33D-D41334FA7690}" destId="{2348B316-7590-4ABF-8DD9-BD1562EC6561}" srcOrd="0" destOrd="0" presId="urn:microsoft.com/office/officeart/2008/layout/CaptionedPictures"/>
    <dgm:cxn modelId="{99CA94E6-79B0-4218-B0EB-C3BBC12C3640}" type="presOf" srcId="{18F72F71-6AD5-4D2C-8626-EEB5F1CB70E9}" destId="{8D91FFBA-3F00-4EBE-8393-8D8AA58A3D62}" srcOrd="0" destOrd="0" presId="urn:microsoft.com/office/officeart/2008/layout/CaptionedPictures"/>
    <dgm:cxn modelId="{ED90FAE7-E69C-4305-BB73-619D29A58EFB}" type="presOf" srcId="{A343FBDE-39A9-4118-B360-726D36FEB11B}" destId="{217F0682-CB81-43FF-8C27-50090BCDF9FB}" srcOrd="0" destOrd="0" presId="urn:microsoft.com/office/officeart/2008/layout/CaptionedPictures"/>
    <dgm:cxn modelId="{B43A9BE9-0F20-4ECC-8014-05A03E0EF661}" srcId="{44420316-DA12-4F70-B416-D22434CA2105}" destId="{A343FBDE-39A9-4118-B360-726D36FEB11B}" srcOrd="2" destOrd="0" parTransId="{BF9C386F-2AD4-439C-A6D5-B5CC19186BF1}" sibTransId="{D1C027AE-EF6B-4575-9E61-B3AF4A5D91FE}"/>
    <dgm:cxn modelId="{3995B1EC-F736-435C-8825-F7DBF7DD75DF}" srcId="{44420316-DA12-4F70-B416-D22434CA2105}" destId="{F2B394A4-F53E-49FD-A33D-D41334FA7690}" srcOrd="0" destOrd="0" parTransId="{CD1A38FD-0D12-449A-8E58-CDB50723B7A6}" sibTransId="{50B6555B-4C05-4551-A4F5-BFA10A76999E}"/>
    <dgm:cxn modelId="{ACD3929B-3A9D-43C0-8809-CBA1A8B0DAA5}" type="presParOf" srcId="{BABF4144-6DA0-4D19-BB79-524F6FF90091}" destId="{04D38E87-567A-495D-81F5-861E579525AF}" srcOrd="0" destOrd="0" presId="urn:microsoft.com/office/officeart/2008/layout/CaptionedPictures"/>
    <dgm:cxn modelId="{308883DB-F1FD-46D9-914F-ADA2B55B1A06}" type="presParOf" srcId="{04D38E87-567A-495D-81F5-861E579525AF}" destId="{5F6E178E-76C0-46F1-9CB6-F301994653DD}" srcOrd="0" destOrd="0" presId="urn:microsoft.com/office/officeart/2008/layout/CaptionedPictures"/>
    <dgm:cxn modelId="{CCBF9A36-A36C-421D-B211-96B5531C07BB}" type="presParOf" srcId="{04D38E87-567A-495D-81F5-861E579525AF}" destId="{D3B3BE60-05D4-455F-BD15-13BC59328930}" srcOrd="1" destOrd="0" presId="urn:microsoft.com/office/officeart/2008/layout/CaptionedPictures"/>
    <dgm:cxn modelId="{1BA1EABF-32F3-47D2-8246-B7870BAF0D1D}" type="presParOf" srcId="{04D38E87-567A-495D-81F5-861E579525AF}" destId="{AFC8C3CB-1BF4-4656-82B7-3E28C0AF42A7}" srcOrd="2" destOrd="0" presId="urn:microsoft.com/office/officeart/2008/layout/CaptionedPictures"/>
    <dgm:cxn modelId="{7443805F-CC28-4DA5-9DC9-71220B84D4E2}" type="presParOf" srcId="{AFC8C3CB-1BF4-4656-82B7-3E28C0AF42A7}" destId="{93AC17C6-A09E-4E2A-9046-EF161CD5BA73}" srcOrd="0" destOrd="0" presId="urn:microsoft.com/office/officeart/2008/layout/CaptionedPictures"/>
    <dgm:cxn modelId="{4D42BB6F-A049-459A-BD45-835E0EF65ECC}" type="presParOf" srcId="{AFC8C3CB-1BF4-4656-82B7-3E28C0AF42A7}" destId="{2348B316-7590-4ABF-8DD9-BD1562EC6561}" srcOrd="1" destOrd="0" presId="urn:microsoft.com/office/officeart/2008/layout/CaptionedPictures"/>
    <dgm:cxn modelId="{CB2F0924-1709-4E44-9F8D-2EBC0C1A39A1}" type="presParOf" srcId="{BABF4144-6DA0-4D19-BB79-524F6FF90091}" destId="{B49C7C97-0E8D-4AA0-B40C-A6CAE8C1B4DE}" srcOrd="1" destOrd="0" presId="urn:microsoft.com/office/officeart/2008/layout/CaptionedPictures"/>
    <dgm:cxn modelId="{76BB0FA6-2F56-4543-A182-03673241B284}" type="presParOf" srcId="{BABF4144-6DA0-4D19-BB79-524F6FF90091}" destId="{7E362B33-D5E8-4773-A77B-1B76A9758C2E}" srcOrd="2" destOrd="0" presId="urn:microsoft.com/office/officeart/2008/layout/CaptionedPictures"/>
    <dgm:cxn modelId="{04E2948B-6830-4E8E-B7B5-C5ACF34DA726}" type="presParOf" srcId="{7E362B33-D5E8-4773-A77B-1B76A9758C2E}" destId="{71CEB3E8-299C-4657-A6F5-2F1A3F9F2505}" srcOrd="0" destOrd="0" presId="urn:microsoft.com/office/officeart/2008/layout/CaptionedPictures"/>
    <dgm:cxn modelId="{481B4800-FBAE-4042-A035-3BB5FE20296C}" type="presParOf" srcId="{7E362B33-D5E8-4773-A77B-1B76A9758C2E}" destId="{500D82C0-7E7F-4024-8F96-C83EEBB3DE41}" srcOrd="1" destOrd="0" presId="urn:microsoft.com/office/officeart/2008/layout/CaptionedPictures"/>
    <dgm:cxn modelId="{D3DF344B-95A4-476D-9B3B-DE7183017456}" type="presParOf" srcId="{7E362B33-D5E8-4773-A77B-1B76A9758C2E}" destId="{0131F500-D5F4-478F-8F10-BD0FA690B7E8}" srcOrd="2" destOrd="0" presId="urn:microsoft.com/office/officeart/2008/layout/CaptionedPictures"/>
    <dgm:cxn modelId="{CDA5AEE4-3C49-4435-8512-FCC40F60E795}" type="presParOf" srcId="{0131F500-D5F4-478F-8F10-BD0FA690B7E8}" destId="{F283FF38-722B-48C7-B0FA-310196386A68}" srcOrd="0" destOrd="0" presId="urn:microsoft.com/office/officeart/2008/layout/CaptionedPictures"/>
    <dgm:cxn modelId="{763C1F5F-22E4-4D45-930B-5C9940EFDB8F}" type="presParOf" srcId="{0131F500-D5F4-478F-8F10-BD0FA690B7E8}" destId="{8D91FFBA-3F00-4EBE-8393-8D8AA58A3D62}" srcOrd="1" destOrd="0" presId="urn:microsoft.com/office/officeart/2008/layout/CaptionedPictures"/>
    <dgm:cxn modelId="{7FD989D2-D89C-4983-8537-78DB9BF5C78F}" type="presParOf" srcId="{BABF4144-6DA0-4D19-BB79-524F6FF90091}" destId="{734522C0-86B0-4C36-8F00-41B190C8E92A}" srcOrd="3" destOrd="0" presId="urn:microsoft.com/office/officeart/2008/layout/CaptionedPictures"/>
    <dgm:cxn modelId="{68744975-F9B9-4FF2-A1F8-A7B761826181}" type="presParOf" srcId="{BABF4144-6DA0-4D19-BB79-524F6FF90091}" destId="{B446B25B-4158-49AB-B52A-9D3D9D2A47CB}" srcOrd="4" destOrd="0" presId="urn:microsoft.com/office/officeart/2008/layout/CaptionedPictures"/>
    <dgm:cxn modelId="{1E16D510-9924-4D7B-A283-285283BA2C3D}" type="presParOf" srcId="{B446B25B-4158-49AB-B52A-9D3D9D2A47CB}" destId="{1E3A6093-984E-4D35-A456-01E0CC93EE72}" srcOrd="0" destOrd="0" presId="urn:microsoft.com/office/officeart/2008/layout/CaptionedPictures"/>
    <dgm:cxn modelId="{74C60AFF-FE7A-4E07-BA57-5A4D375F53A9}" type="presParOf" srcId="{B446B25B-4158-49AB-B52A-9D3D9D2A47CB}" destId="{D5F89AA9-0B24-4C46-94AB-D62A769FEBD0}" srcOrd="1" destOrd="0" presId="urn:microsoft.com/office/officeart/2008/layout/CaptionedPictures"/>
    <dgm:cxn modelId="{5112BB2F-2C49-4C77-AE42-372B81F46993}" type="presParOf" srcId="{B446B25B-4158-49AB-B52A-9D3D9D2A47CB}" destId="{1AC13A8F-7A21-4AB2-89C8-B2F5F924AD2B}" srcOrd="2" destOrd="0" presId="urn:microsoft.com/office/officeart/2008/layout/CaptionedPictures"/>
    <dgm:cxn modelId="{7B12C481-4B61-43D5-A678-03059AB3E0A6}" type="presParOf" srcId="{1AC13A8F-7A21-4AB2-89C8-B2F5F924AD2B}" destId="{FDC9F04D-19C3-4A9B-907E-05DAD934EFC9}" srcOrd="0" destOrd="0" presId="urn:microsoft.com/office/officeart/2008/layout/CaptionedPictures"/>
    <dgm:cxn modelId="{5F842009-16DF-434F-BDF2-FD3E6F8A74FB}" type="presParOf" srcId="{1AC13A8F-7A21-4AB2-89C8-B2F5F924AD2B}" destId="{217F0682-CB81-43FF-8C27-50090BCDF9FB}"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2FE22-08D1-4649-98E0-7001FC9D2B8C}">
      <dsp:nvSpPr>
        <dsp:cNvPr id="0" name=""/>
        <dsp:cNvSpPr/>
      </dsp:nvSpPr>
      <dsp:spPr>
        <a:xfrm>
          <a:off x="0" y="0"/>
          <a:ext cx="2432967" cy="60981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$1,630,927 CDBG</a:t>
          </a:r>
        </a:p>
      </dsp:txBody>
      <dsp:txXfrm>
        <a:off x="0" y="0"/>
        <a:ext cx="2432967" cy="1829453"/>
      </dsp:txXfrm>
    </dsp:sp>
    <dsp:sp modelId="{F58E6F92-A9F5-4423-B70B-0CEB1ED995C2}">
      <dsp:nvSpPr>
        <dsp:cNvPr id="0" name=""/>
        <dsp:cNvSpPr/>
      </dsp:nvSpPr>
      <dsp:spPr>
        <a:xfrm>
          <a:off x="244232" y="1829974"/>
          <a:ext cx="1946373" cy="119804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kern="1200" dirty="0"/>
            <a:t>$326,185</a:t>
          </a:r>
        </a:p>
        <a:p>
          <a:pPr marL="0" lvl="0" indent="0" algn="ctr" defTabSz="622300">
            <a:lnSpc>
              <a:spcPct val="90000"/>
            </a:lnSpc>
            <a:spcBef>
              <a:spcPct val="0"/>
            </a:spcBef>
            <a:spcAft>
              <a:spcPct val="35000"/>
            </a:spcAft>
            <a:buNone/>
          </a:pPr>
          <a:r>
            <a:rPr lang="en-US" sz="1400" kern="1200" dirty="0"/>
            <a:t>Administration </a:t>
          </a:r>
        </a:p>
        <a:p>
          <a:pPr marL="0" lvl="0" indent="0" algn="ctr" defTabSz="622300">
            <a:lnSpc>
              <a:spcPct val="90000"/>
            </a:lnSpc>
            <a:spcBef>
              <a:spcPct val="0"/>
            </a:spcBef>
            <a:spcAft>
              <a:spcPct val="35000"/>
            </a:spcAft>
            <a:buNone/>
          </a:pPr>
          <a:r>
            <a:rPr lang="en-US" sz="1400" kern="1200" dirty="0"/>
            <a:t>(20% Cap)</a:t>
          </a:r>
        </a:p>
      </dsp:txBody>
      <dsp:txXfrm>
        <a:off x="279322" y="1865064"/>
        <a:ext cx="1876193" cy="1127867"/>
      </dsp:txXfrm>
    </dsp:sp>
    <dsp:sp modelId="{BA116E9A-03C8-4E18-9E92-9E9017985239}">
      <dsp:nvSpPr>
        <dsp:cNvPr id="0" name=""/>
        <dsp:cNvSpPr/>
      </dsp:nvSpPr>
      <dsp:spPr>
        <a:xfrm>
          <a:off x="244232" y="3212336"/>
          <a:ext cx="1946373" cy="119804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$244,639</a:t>
          </a:r>
        </a:p>
        <a:p>
          <a:pPr marL="0" lvl="0" indent="0" algn="ctr" defTabSz="622300">
            <a:lnSpc>
              <a:spcPct val="90000"/>
            </a:lnSpc>
            <a:spcBef>
              <a:spcPct val="0"/>
            </a:spcBef>
            <a:spcAft>
              <a:spcPct val="35000"/>
            </a:spcAft>
            <a:buNone/>
          </a:pPr>
          <a:r>
            <a:rPr lang="en-US" sz="1400" kern="1200" dirty="0"/>
            <a:t>Maximum Amount for Public Service Activities</a:t>
          </a:r>
        </a:p>
        <a:p>
          <a:pPr marL="0" lvl="0" indent="0" algn="ctr" defTabSz="622300">
            <a:lnSpc>
              <a:spcPct val="90000"/>
            </a:lnSpc>
            <a:spcBef>
              <a:spcPct val="0"/>
            </a:spcBef>
            <a:spcAft>
              <a:spcPct val="35000"/>
            </a:spcAft>
            <a:buNone/>
          </a:pPr>
          <a:r>
            <a:rPr lang="en-US" sz="1400" kern="1200" dirty="0"/>
            <a:t>(15% Cap)</a:t>
          </a:r>
        </a:p>
      </dsp:txBody>
      <dsp:txXfrm>
        <a:off x="279322" y="3247426"/>
        <a:ext cx="1876193" cy="1127867"/>
      </dsp:txXfrm>
    </dsp:sp>
    <dsp:sp modelId="{29C1112D-C37F-47FD-A556-B927980B5919}">
      <dsp:nvSpPr>
        <dsp:cNvPr id="0" name=""/>
        <dsp:cNvSpPr/>
      </dsp:nvSpPr>
      <dsp:spPr>
        <a:xfrm>
          <a:off x="244232" y="4594699"/>
          <a:ext cx="1946373" cy="119804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$1,060,103</a:t>
          </a:r>
        </a:p>
        <a:p>
          <a:pPr marL="0" lvl="0" indent="0" algn="ctr" defTabSz="622300">
            <a:lnSpc>
              <a:spcPct val="90000"/>
            </a:lnSpc>
            <a:spcBef>
              <a:spcPct val="0"/>
            </a:spcBef>
            <a:spcAft>
              <a:spcPct val="35000"/>
            </a:spcAft>
            <a:buNone/>
          </a:pPr>
          <a:r>
            <a:rPr lang="en-US" sz="1400" kern="1200" dirty="0"/>
            <a:t>Other CDBG Activities</a:t>
          </a:r>
        </a:p>
      </dsp:txBody>
      <dsp:txXfrm>
        <a:off x="279322" y="4629789"/>
        <a:ext cx="1876193" cy="1127867"/>
      </dsp:txXfrm>
    </dsp:sp>
    <dsp:sp modelId="{76B91CAC-571A-4046-8C8E-BF13AD3A2776}">
      <dsp:nvSpPr>
        <dsp:cNvPr id="0" name=""/>
        <dsp:cNvSpPr/>
      </dsp:nvSpPr>
      <dsp:spPr>
        <a:xfrm>
          <a:off x="2616375" y="0"/>
          <a:ext cx="2432967" cy="60981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$518,697</a:t>
          </a:r>
        </a:p>
        <a:p>
          <a:pPr marL="0" lvl="0" indent="0" algn="ctr" defTabSz="1644650">
            <a:lnSpc>
              <a:spcPct val="90000"/>
            </a:lnSpc>
            <a:spcBef>
              <a:spcPct val="0"/>
            </a:spcBef>
            <a:spcAft>
              <a:spcPct val="35000"/>
            </a:spcAft>
            <a:buNone/>
          </a:pPr>
          <a:r>
            <a:rPr lang="en-US" sz="3700" kern="1200" dirty="0"/>
            <a:t>HOME</a:t>
          </a:r>
        </a:p>
      </dsp:txBody>
      <dsp:txXfrm>
        <a:off x="2616375" y="0"/>
        <a:ext cx="2432967" cy="1829453"/>
      </dsp:txXfrm>
    </dsp:sp>
    <dsp:sp modelId="{D3D17FB7-CDEE-42B0-A459-D68CE4163E5D}">
      <dsp:nvSpPr>
        <dsp:cNvPr id="0" name=""/>
        <dsp:cNvSpPr/>
      </dsp:nvSpPr>
      <dsp:spPr>
        <a:xfrm>
          <a:off x="2859672" y="1829974"/>
          <a:ext cx="1946373" cy="119804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$51,870</a:t>
          </a:r>
        </a:p>
        <a:p>
          <a:pPr marL="0" lvl="0" indent="0" algn="ctr" defTabSz="622300">
            <a:lnSpc>
              <a:spcPct val="90000"/>
            </a:lnSpc>
            <a:spcBef>
              <a:spcPct val="0"/>
            </a:spcBef>
            <a:spcAft>
              <a:spcPct val="35000"/>
            </a:spcAft>
            <a:buNone/>
          </a:pPr>
          <a:r>
            <a:rPr lang="en-US" sz="1400" kern="1200" dirty="0"/>
            <a:t>Administration</a:t>
          </a:r>
        </a:p>
        <a:p>
          <a:pPr marL="0" lvl="0" indent="0" algn="ctr" defTabSz="622300">
            <a:lnSpc>
              <a:spcPct val="90000"/>
            </a:lnSpc>
            <a:spcBef>
              <a:spcPct val="0"/>
            </a:spcBef>
            <a:spcAft>
              <a:spcPct val="35000"/>
            </a:spcAft>
            <a:buNone/>
          </a:pPr>
          <a:r>
            <a:rPr lang="en-US" sz="1400" kern="1200" dirty="0"/>
            <a:t>(10% Cap)</a:t>
          </a:r>
        </a:p>
      </dsp:txBody>
      <dsp:txXfrm>
        <a:off x="2894762" y="1865064"/>
        <a:ext cx="1876193" cy="1127867"/>
      </dsp:txXfrm>
    </dsp:sp>
    <dsp:sp modelId="{21E4A026-5DA5-4142-A902-494731057EFD}">
      <dsp:nvSpPr>
        <dsp:cNvPr id="0" name=""/>
        <dsp:cNvSpPr/>
      </dsp:nvSpPr>
      <dsp:spPr>
        <a:xfrm>
          <a:off x="2859672" y="3212336"/>
          <a:ext cx="1946373" cy="119804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$77,805</a:t>
          </a:r>
        </a:p>
        <a:p>
          <a:pPr marL="0" lvl="0" indent="0" algn="ctr" defTabSz="622300">
            <a:lnSpc>
              <a:spcPct val="90000"/>
            </a:lnSpc>
            <a:spcBef>
              <a:spcPct val="0"/>
            </a:spcBef>
            <a:spcAft>
              <a:spcPct val="35000"/>
            </a:spcAft>
            <a:buNone/>
          </a:pPr>
          <a:r>
            <a:rPr lang="en-US" sz="1400" kern="1200" dirty="0"/>
            <a:t>CHDO Set Aside</a:t>
          </a:r>
        </a:p>
        <a:p>
          <a:pPr marL="0" lvl="0" indent="0" algn="ctr" defTabSz="622300">
            <a:lnSpc>
              <a:spcPct val="90000"/>
            </a:lnSpc>
            <a:spcBef>
              <a:spcPct val="0"/>
            </a:spcBef>
            <a:spcAft>
              <a:spcPct val="35000"/>
            </a:spcAft>
            <a:buNone/>
          </a:pPr>
          <a:r>
            <a:rPr lang="en-US" sz="1400" kern="1200" dirty="0"/>
            <a:t>(15% Cap)</a:t>
          </a:r>
        </a:p>
      </dsp:txBody>
      <dsp:txXfrm>
        <a:off x="2894762" y="3247426"/>
        <a:ext cx="1876193" cy="1127867"/>
      </dsp:txXfrm>
    </dsp:sp>
    <dsp:sp modelId="{FD0957B3-9EF0-454E-B48D-E8A5E620535B}">
      <dsp:nvSpPr>
        <dsp:cNvPr id="0" name=""/>
        <dsp:cNvSpPr/>
      </dsp:nvSpPr>
      <dsp:spPr>
        <a:xfrm>
          <a:off x="2859672" y="4594699"/>
          <a:ext cx="1946373" cy="119804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$389,022</a:t>
          </a:r>
        </a:p>
        <a:p>
          <a:pPr marL="0" lvl="0" indent="0" algn="ctr" defTabSz="622300">
            <a:lnSpc>
              <a:spcPct val="90000"/>
            </a:lnSpc>
            <a:spcBef>
              <a:spcPct val="0"/>
            </a:spcBef>
            <a:spcAft>
              <a:spcPct val="35000"/>
            </a:spcAft>
            <a:buNone/>
          </a:pPr>
          <a:r>
            <a:rPr lang="en-US" sz="1400" kern="1200" dirty="0"/>
            <a:t>Other HOME Activities</a:t>
          </a:r>
        </a:p>
      </dsp:txBody>
      <dsp:txXfrm>
        <a:off x="2894762" y="4629789"/>
        <a:ext cx="1876193" cy="1127867"/>
      </dsp:txXfrm>
    </dsp:sp>
    <dsp:sp modelId="{3F08B291-0A17-477D-810F-09915638D209}">
      <dsp:nvSpPr>
        <dsp:cNvPr id="0" name=""/>
        <dsp:cNvSpPr/>
      </dsp:nvSpPr>
      <dsp:spPr>
        <a:xfrm>
          <a:off x="5231815" y="0"/>
          <a:ext cx="2432967" cy="60981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$148,298</a:t>
          </a:r>
        </a:p>
        <a:p>
          <a:pPr marL="0" lvl="0" indent="0" algn="ctr" defTabSz="1644650">
            <a:lnSpc>
              <a:spcPct val="90000"/>
            </a:lnSpc>
            <a:spcBef>
              <a:spcPct val="0"/>
            </a:spcBef>
            <a:spcAft>
              <a:spcPct val="35000"/>
            </a:spcAft>
            <a:buNone/>
          </a:pPr>
          <a:r>
            <a:rPr lang="en-US" sz="3700" kern="1200" dirty="0"/>
            <a:t>ESG</a:t>
          </a:r>
        </a:p>
      </dsp:txBody>
      <dsp:txXfrm>
        <a:off x="5231815" y="0"/>
        <a:ext cx="2432967" cy="1829453"/>
      </dsp:txXfrm>
    </dsp:sp>
    <dsp:sp modelId="{D8E8CCC9-4A01-4325-92A5-CB24D05529CE}">
      <dsp:nvSpPr>
        <dsp:cNvPr id="0" name=""/>
        <dsp:cNvSpPr/>
      </dsp:nvSpPr>
      <dsp:spPr>
        <a:xfrm>
          <a:off x="5475112" y="1829974"/>
          <a:ext cx="1946373" cy="119804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endParaRPr lang="en-US" sz="700" kern="1200" dirty="0"/>
        </a:p>
        <a:p>
          <a:pPr marL="0" lvl="0" indent="0" algn="ctr" defTabSz="311150">
            <a:lnSpc>
              <a:spcPct val="90000"/>
            </a:lnSpc>
            <a:spcBef>
              <a:spcPct val="0"/>
            </a:spcBef>
            <a:spcAft>
              <a:spcPct val="35000"/>
            </a:spcAft>
            <a:buNone/>
          </a:pPr>
          <a:endParaRPr lang="en-US" sz="700" kern="1200" dirty="0"/>
        </a:p>
        <a:p>
          <a:pPr marL="0" lvl="0" indent="0" algn="ctr" defTabSz="311150">
            <a:lnSpc>
              <a:spcPct val="90000"/>
            </a:lnSpc>
            <a:spcBef>
              <a:spcPct val="0"/>
            </a:spcBef>
            <a:spcAft>
              <a:spcPct val="35000"/>
            </a:spcAft>
            <a:buNone/>
          </a:pPr>
          <a:r>
            <a:rPr lang="en-US" sz="1400" kern="1200" dirty="0"/>
            <a:t>$11,122</a:t>
          </a:r>
        </a:p>
        <a:p>
          <a:pPr marL="0" lvl="0" indent="0" algn="ctr" defTabSz="311150">
            <a:lnSpc>
              <a:spcPct val="90000"/>
            </a:lnSpc>
            <a:spcBef>
              <a:spcPct val="0"/>
            </a:spcBef>
            <a:spcAft>
              <a:spcPct val="35000"/>
            </a:spcAft>
            <a:buNone/>
          </a:pPr>
          <a:r>
            <a:rPr lang="en-US" sz="1400" kern="1200" dirty="0"/>
            <a:t>Administration</a:t>
          </a:r>
        </a:p>
        <a:p>
          <a:pPr marL="0" lvl="0" indent="0" algn="ctr" defTabSz="311150">
            <a:lnSpc>
              <a:spcPct val="90000"/>
            </a:lnSpc>
            <a:spcBef>
              <a:spcPct val="0"/>
            </a:spcBef>
            <a:spcAft>
              <a:spcPct val="35000"/>
            </a:spcAft>
            <a:buNone/>
          </a:pPr>
          <a:r>
            <a:rPr lang="en-US" sz="1400" kern="1200" dirty="0"/>
            <a:t>(7.5% Cap)</a:t>
          </a:r>
        </a:p>
        <a:p>
          <a:pPr marL="0" lvl="0" indent="0" algn="ctr" defTabSz="311150">
            <a:lnSpc>
              <a:spcPct val="90000"/>
            </a:lnSpc>
            <a:spcBef>
              <a:spcPct val="0"/>
            </a:spcBef>
            <a:spcAft>
              <a:spcPct val="35000"/>
            </a:spcAft>
            <a:buNone/>
          </a:pPr>
          <a:endParaRPr lang="en-US" sz="700" kern="1200" dirty="0"/>
        </a:p>
        <a:p>
          <a:pPr marL="0" lvl="0" indent="0" algn="ctr" defTabSz="311150">
            <a:lnSpc>
              <a:spcPct val="90000"/>
            </a:lnSpc>
            <a:spcBef>
              <a:spcPct val="0"/>
            </a:spcBef>
            <a:spcAft>
              <a:spcPct val="35000"/>
            </a:spcAft>
            <a:buNone/>
          </a:pPr>
          <a:endParaRPr lang="en-US" sz="700" kern="1200" dirty="0"/>
        </a:p>
        <a:p>
          <a:pPr marL="0" lvl="0" indent="0" algn="ctr" defTabSz="311150">
            <a:lnSpc>
              <a:spcPct val="90000"/>
            </a:lnSpc>
            <a:spcBef>
              <a:spcPct val="0"/>
            </a:spcBef>
            <a:spcAft>
              <a:spcPct val="35000"/>
            </a:spcAft>
            <a:buNone/>
          </a:pPr>
          <a:endParaRPr lang="en-US" sz="700" kern="1200" dirty="0"/>
        </a:p>
      </dsp:txBody>
      <dsp:txXfrm>
        <a:off x="5510202" y="1865064"/>
        <a:ext cx="1876193" cy="1127867"/>
      </dsp:txXfrm>
    </dsp:sp>
    <dsp:sp modelId="{AC79C6DD-7C33-4AFA-B349-3B0E84B5E955}">
      <dsp:nvSpPr>
        <dsp:cNvPr id="0" name=""/>
        <dsp:cNvSpPr/>
      </dsp:nvSpPr>
      <dsp:spPr>
        <a:xfrm>
          <a:off x="5475112" y="3212336"/>
          <a:ext cx="1946373" cy="119804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$88,979</a:t>
          </a:r>
        </a:p>
        <a:p>
          <a:pPr marL="0" lvl="0" indent="0" algn="ctr" defTabSz="622300">
            <a:lnSpc>
              <a:spcPct val="90000"/>
            </a:lnSpc>
            <a:spcBef>
              <a:spcPct val="0"/>
            </a:spcBef>
            <a:spcAft>
              <a:spcPct val="35000"/>
            </a:spcAft>
            <a:buNone/>
          </a:pPr>
          <a:r>
            <a:rPr lang="en-US" sz="1400" kern="1200" dirty="0"/>
            <a:t>Maximum Amount for Emergency Shelter/Street Outreach Activities (60%)</a:t>
          </a:r>
        </a:p>
      </dsp:txBody>
      <dsp:txXfrm>
        <a:off x="5510202" y="3247426"/>
        <a:ext cx="1876193" cy="1127867"/>
      </dsp:txXfrm>
    </dsp:sp>
    <dsp:sp modelId="{ADC0A22B-EE72-43E6-B7CD-C436ADCA81FF}">
      <dsp:nvSpPr>
        <dsp:cNvPr id="0" name=""/>
        <dsp:cNvSpPr/>
      </dsp:nvSpPr>
      <dsp:spPr>
        <a:xfrm>
          <a:off x="5475112" y="4594699"/>
          <a:ext cx="1946373" cy="119804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$48,197</a:t>
          </a:r>
        </a:p>
        <a:p>
          <a:pPr marL="0" lvl="0" indent="0" algn="ctr" defTabSz="622300">
            <a:lnSpc>
              <a:spcPct val="90000"/>
            </a:lnSpc>
            <a:spcBef>
              <a:spcPct val="0"/>
            </a:spcBef>
            <a:spcAft>
              <a:spcPct val="35000"/>
            </a:spcAft>
            <a:buNone/>
          </a:pPr>
          <a:r>
            <a:rPr lang="en-US" sz="1400" kern="1200" dirty="0"/>
            <a:t>Other ESG Activities</a:t>
          </a:r>
        </a:p>
      </dsp:txBody>
      <dsp:txXfrm>
        <a:off x="5510202" y="4629789"/>
        <a:ext cx="1876193" cy="1127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2AB6B-54E5-410C-89ED-D857984B5DD5}">
      <dsp:nvSpPr>
        <dsp:cNvPr id="0" name=""/>
        <dsp:cNvSpPr/>
      </dsp:nvSpPr>
      <dsp:spPr>
        <a:xfrm>
          <a:off x="0" y="1051628"/>
          <a:ext cx="6492875" cy="945609"/>
        </a:xfrm>
        <a:prstGeom prst="rightArrow">
          <a:avLst>
            <a:gd name="adj1" fmla="val 50000"/>
            <a:gd name="adj2" fmla="val 5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0116" numCol="1" spcCol="1270" anchor="ctr" anchorCtr="0">
          <a:noAutofit/>
        </a:bodyPr>
        <a:lstStyle/>
        <a:p>
          <a:pPr marL="0" lvl="0" indent="0" algn="l" defTabSz="800100">
            <a:lnSpc>
              <a:spcPct val="90000"/>
            </a:lnSpc>
            <a:spcBef>
              <a:spcPct val="0"/>
            </a:spcBef>
            <a:spcAft>
              <a:spcPct val="35000"/>
            </a:spcAft>
            <a:buNone/>
          </a:pPr>
          <a:r>
            <a:rPr lang="en-US" sz="1800" kern="1200" dirty="0"/>
            <a:t>LEGAL</a:t>
          </a:r>
        </a:p>
      </dsp:txBody>
      <dsp:txXfrm>
        <a:off x="0" y="1288030"/>
        <a:ext cx="6256473" cy="472805"/>
      </dsp:txXfrm>
    </dsp:sp>
    <dsp:sp modelId="{827399F7-2192-46E1-B85B-04FDBF6B1B46}">
      <dsp:nvSpPr>
        <dsp:cNvPr id="0" name=""/>
        <dsp:cNvSpPr/>
      </dsp:nvSpPr>
      <dsp:spPr>
        <a:xfrm>
          <a:off x="0" y="1780830"/>
          <a:ext cx="1999805" cy="1821592"/>
        </a:xfrm>
        <a:prstGeom prst="rect">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An opinion by the City’s Legal Department must be obtained	</a:t>
          </a:r>
        </a:p>
      </dsp:txBody>
      <dsp:txXfrm>
        <a:off x="0" y="1780830"/>
        <a:ext cx="1999805" cy="1821592"/>
      </dsp:txXfrm>
    </dsp:sp>
    <dsp:sp modelId="{C3201908-1B68-4056-8946-F6B644DD7878}">
      <dsp:nvSpPr>
        <dsp:cNvPr id="0" name=""/>
        <dsp:cNvSpPr/>
      </dsp:nvSpPr>
      <dsp:spPr>
        <a:xfrm>
          <a:off x="1999805" y="1366832"/>
          <a:ext cx="4493069" cy="945609"/>
        </a:xfrm>
        <a:prstGeom prst="rightArrow">
          <a:avLst>
            <a:gd name="adj1" fmla="val 50000"/>
            <a:gd name="adj2" fmla="val 50000"/>
          </a:avLst>
        </a:prstGeom>
        <a:solidFill>
          <a:schemeClr val="accent2">
            <a:hueOff val="-5442954"/>
            <a:satOff val="-38429"/>
            <a:lumOff val="1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0116" numCol="1" spcCol="1270" anchor="ctr" anchorCtr="0">
          <a:noAutofit/>
        </a:bodyPr>
        <a:lstStyle/>
        <a:p>
          <a:pPr marL="0" lvl="0" indent="0" algn="l" defTabSz="800100">
            <a:lnSpc>
              <a:spcPct val="90000"/>
            </a:lnSpc>
            <a:spcBef>
              <a:spcPct val="0"/>
            </a:spcBef>
            <a:spcAft>
              <a:spcPct val="35000"/>
            </a:spcAft>
            <a:buNone/>
          </a:pPr>
          <a:r>
            <a:rPr lang="en-US" sz="1800" kern="1200" dirty="0"/>
            <a:t>PUBLIC</a:t>
          </a:r>
        </a:p>
      </dsp:txBody>
      <dsp:txXfrm>
        <a:off x="1999805" y="1603234"/>
        <a:ext cx="4256667" cy="472805"/>
      </dsp:txXfrm>
    </dsp:sp>
    <dsp:sp modelId="{1CD7CCF6-EAB0-4ED0-BB53-9C4197FBDC74}">
      <dsp:nvSpPr>
        <dsp:cNvPr id="0" name=""/>
        <dsp:cNvSpPr/>
      </dsp:nvSpPr>
      <dsp:spPr>
        <a:xfrm>
          <a:off x="1999805" y="2096033"/>
          <a:ext cx="1999805" cy="1821592"/>
        </a:xfrm>
        <a:prstGeom prst="rect">
          <a:avLst/>
        </a:prstGeom>
        <a:solidFill>
          <a:schemeClr val="lt1">
            <a:hueOff val="0"/>
            <a:satOff val="0"/>
            <a:lumOff val="0"/>
            <a:alphaOff val="0"/>
          </a:schemeClr>
        </a:solidFill>
        <a:ln w="15875" cap="flat" cmpd="sng" algn="ctr">
          <a:solidFill>
            <a:schemeClr val="accent2">
              <a:hueOff val="-5442954"/>
              <a:satOff val="-38429"/>
              <a:lumOff val="16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 public disclosure of the conflict is published</a:t>
          </a:r>
        </a:p>
      </dsp:txBody>
      <dsp:txXfrm>
        <a:off x="1999805" y="2096033"/>
        <a:ext cx="1999805" cy="1821592"/>
      </dsp:txXfrm>
    </dsp:sp>
    <dsp:sp modelId="{611DED92-C435-4B31-9806-048CE138B845}">
      <dsp:nvSpPr>
        <dsp:cNvPr id="0" name=""/>
        <dsp:cNvSpPr/>
      </dsp:nvSpPr>
      <dsp:spPr>
        <a:xfrm>
          <a:off x="3999611" y="1682035"/>
          <a:ext cx="2493264" cy="945609"/>
        </a:xfrm>
        <a:prstGeom prst="rightArrow">
          <a:avLst>
            <a:gd name="adj1" fmla="val 50000"/>
            <a:gd name="adj2" fmla="val 50000"/>
          </a:avLst>
        </a:prstGeom>
        <a:solidFill>
          <a:schemeClr val="accent2">
            <a:hueOff val="-10885908"/>
            <a:satOff val="-76859"/>
            <a:lumOff val="337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0116" numCol="1" spcCol="1270" anchor="ctr" anchorCtr="0">
          <a:noAutofit/>
        </a:bodyPr>
        <a:lstStyle/>
        <a:p>
          <a:pPr marL="0" lvl="0" indent="0" algn="l" defTabSz="800100">
            <a:lnSpc>
              <a:spcPct val="90000"/>
            </a:lnSpc>
            <a:spcBef>
              <a:spcPct val="0"/>
            </a:spcBef>
            <a:spcAft>
              <a:spcPct val="35000"/>
            </a:spcAft>
            <a:buNone/>
          </a:pPr>
          <a:r>
            <a:rPr lang="en-US" sz="1800" kern="1200" dirty="0"/>
            <a:t>HUD</a:t>
          </a:r>
        </a:p>
      </dsp:txBody>
      <dsp:txXfrm>
        <a:off x="3999611" y="1918437"/>
        <a:ext cx="2256862" cy="472805"/>
      </dsp:txXfrm>
    </dsp:sp>
    <dsp:sp modelId="{5BC19E46-3E9C-4C62-AA05-EF7F35C909EA}">
      <dsp:nvSpPr>
        <dsp:cNvPr id="0" name=""/>
        <dsp:cNvSpPr/>
      </dsp:nvSpPr>
      <dsp:spPr>
        <a:xfrm>
          <a:off x="3999611" y="2411237"/>
          <a:ext cx="1999805" cy="1794933"/>
        </a:xfrm>
        <a:prstGeom prst="rect">
          <a:avLst/>
        </a:prstGeom>
        <a:solidFill>
          <a:schemeClr val="lt1">
            <a:hueOff val="0"/>
            <a:satOff val="0"/>
            <a:lumOff val="0"/>
            <a:alphaOff val="0"/>
          </a:schemeClr>
        </a:solidFill>
        <a:ln w="15875" cap="flat" cmpd="sng" algn="ctr">
          <a:solidFill>
            <a:schemeClr val="accent2">
              <a:hueOff val="-10885908"/>
              <a:satOff val="-76859"/>
              <a:lumOff val="3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 written request will be submitted to HUD</a:t>
          </a:r>
        </a:p>
      </dsp:txBody>
      <dsp:txXfrm>
        <a:off x="3999611" y="2411237"/>
        <a:ext cx="1999805" cy="1794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E178E-76C0-46F1-9CB6-F301994653DD}">
      <dsp:nvSpPr>
        <dsp:cNvPr id="0" name=""/>
        <dsp:cNvSpPr/>
      </dsp:nvSpPr>
      <dsp:spPr>
        <a:xfrm>
          <a:off x="2170" y="271908"/>
          <a:ext cx="2258094" cy="2656582"/>
        </a:xfrm>
        <a:prstGeom prst="rect">
          <a:avLst/>
        </a:prstGeom>
        <a:solidFill>
          <a:schemeClr val="dk1">
            <a:alpha val="40000"/>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3B3BE60-05D4-455F-BD15-13BC59328930}">
      <dsp:nvSpPr>
        <dsp:cNvPr id="0" name=""/>
        <dsp:cNvSpPr/>
      </dsp:nvSpPr>
      <dsp:spPr>
        <a:xfrm>
          <a:off x="115075" y="378172"/>
          <a:ext cx="2032285" cy="1726778"/>
        </a:xfrm>
        <a:prstGeom prst="rect">
          <a:avLst/>
        </a:prstGeom>
        <a:blipFill>
          <a:blip xmlns:r="http://schemas.openxmlformats.org/officeDocument/2006/relationships" r:embed="rId1" cstate="print">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val="0"/>
              </a:ext>
            </a:extLst>
          </a:blip>
          <a:srcRect/>
          <a:stretch>
            <a:fillRect l="-12000" r="-12000"/>
          </a:stretch>
        </a:blipFill>
        <a:ln w="254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2348B316-7590-4ABF-8DD9-BD1562EC6561}">
      <dsp:nvSpPr>
        <dsp:cNvPr id="0" name=""/>
        <dsp:cNvSpPr/>
      </dsp:nvSpPr>
      <dsp:spPr>
        <a:xfrm>
          <a:off x="115075" y="2104950"/>
          <a:ext cx="2032285" cy="717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CDBG</a:t>
          </a:r>
        </a:p>
      </dsp:txBody>
      <dsp:txXfrm>
        <a:off x="115075" y="2104950"/>
        <a:ext cx="2032285" cy="717277"/>
      </dsp:txXfrm>
    </dsp:sp>
    <dsp:sp modelId="{71CEB3E8-299C-4657-A6F5-2F1A3F9F2505}">
      <dsp:nvSpPr>
        <dsp:cNvPr id="0" name=""/>
        <dsp:cNvSpPr/>
      </dsp:nvSpPr>
      <dsp:spPr>
        <a:xfrm>
          <a:off x="2934952" y="271908"/>
          <a:ext cx="2258094" cy="2656582"/>
        </a:xfrm>
        <a:prstGeom prst="rect">
          <a:avLst/>
        </a:prstGeom>
        <a:solidFill>
          <a:schemeClr val="dk1">
            <a:alpha val="40000"/>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00D82C0-7E7F-4024-8F96-C83EEBB3DE41}">
      <dsp:nvSpPr>
        <dsp:cNvPr id="0" name=""/>
        <dsp:cNvSpPr/>
      </dsp:nvSpPr>
      <dsp:spPr>
        <a:xfrm>
          <a:off x="3047857" y="378172"/>
          <a:ext cx="2032285" cy="1726778"/>
        </a:xfrm>
        <a:prstGeom prst="rect">
          <a:avLst/>
        </a:prstGeom>
        <a:blipFill>
          <a:blip xmlns:r="http://schemas.openxmlformats.org/officeDocument/2006/relationships" r:embed="rId2">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val="0"/>
              </a:ext>
            </a:extLst>
          </a:blip>
          <a:srcRect/>
          <a:stretch>
            <a:fillRect l="-18000" r="-18000"/>
          </a:stretch>
        </a:blipFill>
        <a:ln w="254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8D91FFBA-3F00-4EBE-8393-8D8AA58A3D62}">
      <dsp:nvSpPr>
        <dsp:cNvPr id="0" name=""/>
        <dsp:cNvSpPr/>
      </dsp:nvSpPr>
      <dsp:spPr>
        <a:xfrm>
          <a:off x="3047857" y="2104950"/>
          <a:ext cx="2032285" cy="717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HOME</a:t>
          </a:r>
        </a:p>
      </dsp:txBody>
      <dsp:txXfrm>
        <a:off x="3047857" y="2104950"/>
        <a:ext cx="2032285" cy="717277"/>
      </dsp:txXfrm>
    </dsp:sp>
    <dsp:sp modelId="{1E3A6093-984E-4D35-A456-01E0CC93EE72}">
      <dsp:nvSpPr>
        <dsp:cNvPr id="0" name=""/>
        <dsp:cNvSpPr/>
      </dsp:nvSpPr>
      <dsp:spPr>
        <a:xfrm>
          <a:off x="5867734" y="271908"/>
          <a:ext cx="2258094" cy="2656582"/>
        </a:xfrm>
        <a:prstGeom prst="rect">
          <a:avLst/>
        </a:prstGeom>
        <a:solidFill>
          <a:schemeClr val="dk1">
            <a:alpha val="40000"/>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5F89AA9-0B24-4C46-94AB-D62A769FEBD0}">
      <dsp:nvSpPr>
        <dsp:cNvPr id="0" name=""/>
        <dsp:cNvSpPr/>
      </dsp:nvSpPr>
      <dsp:spPr>
        <a:xfrm>
          <a:off x="5980639" y="378172"/>
          <a:ext cx="2032285" cy="1726778"/>
        </a:xfrm>
        <a:prstGeom prst="rect">
          <a:avLst/>
        </a:prstGeom>
        <a:blipFill>
          <a:blip xmlns:r="http://schemas.openxmlformats.org/officeDocument/2006/relationships" r:embed="rId3" cstate="print">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val="0"/>
              </a:ext>
            </a:extLst>
          </a:blip>
          <a:srcRect/>
          <a:stretch>
            <a:fillRect l="-9000" r="-9000"/>
          </a:stretch>
        </a:blipFill>
        <a:ln w="254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217F0682-CB81-43FF-8C27-50090BCDF9FB}">
      <dsp:nvSpPr>
        <dsp:cNvPr id="0" name=""/>
        <dsp:cNvSpPr/>
      </dsp:nvSpPr>
      <dsp:spPr>
        <a:xfrm>
          <a:off x="5980639" y="2104950"/>
          <a:ext cx="2032285" cy="717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ESG</a:t>
          </a:r>
        </a:p>
      </dsp:txBody>
      <dsp:txXfrm>
        <a:off x="5980639" y="2104950"/>
        <a:ext cx="2032285" cy="71727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266F77-93D2-45E7-B06F-A80ADBE302A4}" type="datetimeFigureOut">
              <a:rPr lang="en-US" smtClean="0"/>
              <a:t>2/3/2026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88DA14B-9E3D-45D2-AD6E-2D17485AE5C4}" type="slidenum">
              <a:rPr lang="en-US" smtClean="0"/>
              <a:t>‹#›</a:t>
            </a:fld>
            <a:endParaRPr lang="en-US" dirty="0"/>
          </a:p>
        </p:txBody>
      </p:sp>
    </p:spTree>
    <p:extLst>
      <p:ext uri="{BB962C8B-B14F-4D97-AF65-F5344CB8AC3E}">
        <p14:creationId xmlns:p14="http://schemas.microsoft.com/office/powerpoint/2010/main" val="341690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734D4F-33A9-438F-B853-940383A85120}"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FE1ACC-7438-4418-8174-D53AF8AB93AA}"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977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734D4F-33A9-438F-B853-940383A85120}"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FE1ACC-7438-4418-8174-D53AF8AB93AA}" type="slidenum">
              <a:rPr lang="en-US" smtClean="0"/>
              <a:t>‹#›</a:t>
            </a:fld>
            <a:endParaRPr lang="en-US" dirty="0"/>
          </a:p>
        </p:txBody>
      </p:sp>
    </p:spTree>
    <p:extLst>
      <p:ext uri="{BB962C8B-B14F-4D97-AF65-F5344CB8AC3E}">
        <p14:creationId xmlns:p14="http://schemas.microsoft.com/office/powerpoint/2010/main" val="887462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734D4F-33A9-438F-B853-940383A85120}"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FE1ACC-7438-4418-8174-D53AF8AB93AA}" type="slidenum">
              <a:rPr lang="en-US" smtClean="0"/>
              <a:t>‹#›</a:t>
            </a:fld>
            <a:endParaRPr lang="en-US" dirty="0"/>
          </a:p>
        </p:txBody>
      </p:sp>
    </p:spTree>
    <p:extLst>
      <p:ext uri="{BB962C8B-B14F-4D97-AF65-F5344CB8AC3E}">
        <p14:creationId xmlns:p14="http://schemas.microsoft.com/office/powerpoint/2010/main" val="3879613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734D4F-33A9-438F-B853-940383A85120}"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FE1ACC-7438-4418-8174-D53AF8AB93AA}" type="slidenum">
              <a:rPr lang="en-US" smtClean="0"/>
              <a:t>‹#›</a:t>
            </a:fld>
            <a:endParaRPr lang="en-US" dirty="0"/>
          </a:p>
        </p:txBody>
      </p:sp>
    </p:spTree>
    <p:extLst>
      <p:ext uri="{BB962C8B-B14F-4D97-AF65-F5344CB8AC3E}">
        <p14:creationId xmlns:p14="http://schemas.microsoft.com/office/powerpoint/2010/main" val="296910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734D4F-33A9-438F-B853-940383A85120}"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FE1ACC-7438-4418-8174-D53AF8AB93AA}"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248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734D4F-33A9-438F-B853-940383A85120}"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FE1ACC-7438-4418-8174-D53AF8AB93AA}" type="slidenum">
              <a:rPr lang="en-US" smtClean="0"/>
              <a:t>‹#›</a:t>
            </a:fld>
            <a:endParaRPr lang="en-US" dirty="0"/>
          </a:p>
        </p:txBody>
      </p:sp>
    </p:spTree>
    <p:extLst>
      <p:ext uri="{BB962C8B-B14F-4D97-AF65-F5344CB8AC3E}">
        <p14:creationId xmlns:p14="http://schemas.microsoft.com/office/powerpoint/2010/main" val="114530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734D4F-33A9-438F-B853-940383A85120}" type="datetimeFigureOut">
              <a:rPr lang="en-US" smtClean="0"/>
              <a:t>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FE1ACC-7438-4418-8174-D53AF8AB93AA}" type="slidenum">
              <a:rPr lang="en-US" smtClean="0"/>
              <a:t>‹#›</a:t>
            </a:fld>
            <a:endParaRPr lang="en-US" dirty="0"/>
          </a:p>
        </p:txBody>
      </p:sp>
    </p:spTree>
    <p:extLst>
      <p:ext uri="{BB962C8B-B14F-4D97-AF65-F5344CB8AC3E}">
        <p14:creationId xmlns:p14="http://schemas.microsoft.com/office/powerpoint/2010/main" val="2191361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734D4F-33A9-438F-B853-940383A85120}" type="datetimeFigureOut">
              <a:rPr lang="en-US" smtClean="0"/>
              <a:t>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FE1ACC-7438-4418-8174-D53AF8AB93AA}" type="slidenum">
              <a:rPr lang="en-US" smtClean="0"/>
              <a:t>‹#›</a:t>
            </a:fld>
            <a:endParaRPr lang="en-US" dirty="0"/>
          </a:p>
        </p:txBody>
      </p:sp>
    </p:spTree>
    <p:extLst>
      <p:ext uri="{BB962C8B-B14F-4D97-AF65-F5344CB8AC3E}">
        <p14:creationId xmlns:p14="http://schemas.microsoft.com/office/powerpoint/2010/main" val="2107240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4734D4F-33A9-438F-B853-940383A85120}" type="datetimeFigureOut">
              <a:rPr lang="en-US" smtClean="0"/>
              <a:t>2/3/2026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1AFE1ACC-7438-4418-8174-D53AF8AB93AA}" type="slidenum">
              <a:rPr lang="en-US" smtClean="0"/>
              <a:t>‹#›</a:t>
            </a:fld>
            <a:endParaRPr lang="en-US" dirty="0"/>
          </a:p>
        </p:txBody>
      </p:sp>
    </p:spTree>
    <p:extLst>
      <p:ext uri="{BB962C8B-B14F-4D97-AF65-F5344CB8AC3E}">
        <p14:creationId xmlns:p14="http://schemas.microsoft.com/office/powerpoint/2010/main" val="388344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4734D4F-33A9-438F-B853-940383A85120}" type="datetimeFigureOut">
              <a:rPr lang="en-US" smtClean="0"/>
              <a:t>2/3/2026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AFE1ACC-7438-4418-8174-D53AF8AB93AA}" type="slidenum">
              <a:rPr lang="en-US" smtClean="0"/>
              <a:t>‹#›</a:t>
            </a:fld>
            <a:endParaRPr lang="en-US" dirty="0"/>
          </a:p>
        </p:txBody>
      </p:sp>
    </p:spTree>
    <p:extLst>
      <p:ext uri="{BB962C8B-B14F-4D97-AF65-F5344CB8AC3E}">
        <p14:creationId xmlns:p14="http://schemas.microsoft.com/office/powerpoint/2010/main" val="3071497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734D4F-33A9-438F-B853-940383A85120}"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FE1ACC-7438-4418-8174-D53AF8AB93AA}" type="slidenum">
              <a:rPr lang="en-US" smtClean="0"/>
              <a:t>‹#›</a:t>
            </a:fld>
            <a:endParaRPr lang="en-US" dirty="0"/>
          </a:p>
        </p:txBody>
      </p:sp>
    </p:spTree>
    <p:extLst>
      <p:ext uri="{BB962C8B-B14F-4D97-AF65-F5344CB8AC3E}">
        <p14:creationId xmlns:p14="http://schemas.microsoft.com/office/powerpoint/2010/main" val="82851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4734D4F-33A9-438F-B853-940383A85120}" type="datetimeFigureOut">
              <a:rPr lang="en-US" smtClean="0"/>
              <a:t>2/3/2026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AFE1ACC-7438-4418-8174-D53AF8AB93AA}"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71356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www.hudexchange.info/resource/5065/hud-integrity-bulletin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hyperlink" Target="https://www.ecfr.gov/current/title-24/part-570#subpart-C"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cfr.gov/current/title-24/part-570#570.208" TargetMode="External"/><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ommDev@pasadenatx.gov" TargetMode="External"/><Relationship Id="rId2" Type="http://schemas.openxmlformats.org/officeDocument/2006/relationships/hyperlink" Target="https://www.pasadenatx.gov/622/Plans-Notic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UW4Nqo11iOw" TargetMode="External"/><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https://www.pasadenatx.gov/280/Subrecipient-Organization-Information"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hudexchange.info/resource/19/basically-cdbg-training-guidebook-and-slides/" TargetMode="External"/><Relationship Id="rId2" Type="http://schemas.openxmlformats.org/officeDocument/2006/relationships/hyperlink" Target="https://www.hudexchange.info/incomecalculator/" TargetMode="External"/><Relationship Id="rId1" Type="http://schemas.openxmlformats.org/officeDocument/2006/relationships/slideLayout" Target="../slideLayouts/slideLayout2.xml"/><Relationship Id="rId6" Type="http://schemas.openxmlformats.org/officeDocument/2006/relationships/hyperlink" Target="https://www.youtube.com/watch?v=AvQe6YzbCXk" TargetMode="External"/><Relationship Id="rId5" Type="http://schemas.openxmlformats.org/officeDocument/2006/relationships/hyperlink" Target="https://www.pasadenatx.gov/DocumentCenter/View/6173/Playing-by-the-Rules-Handbook-PDF" TargetMode="External"/><Relationship Id="rId4" Type="http://schemas.openxmlformats.org/officeDocument/2006/relationships/hyperlink" Target="https://www.hudexchange.info/resource/5334/cdbg-income-limit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hudexchange.info/trainings/courses/esg-program-components-and-activities-webinar1/"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hudexchange.info/resource/5079/esg-income-limits/" TargetMode="External"/><Relationship Id="rId2" Type="http://schemas.openxmlformats.org/officeDocument/2006/relationships/hyperlink" Target="https://www.hudexchange.info/programs/esg/guides/#tools-and-guidance" TargetMode="External"/><Relationship Id="rId1" Type="http://schemas.openxmlformats.org/officeDocument/2006/relationships/slideLayout" Target="../slideLayouts/slideLayout2.xml"/><Relationship Id="rId5" Type="http://schemas.openxmlformats.org/officeDocument/2006/relationships/hyperlink" Target="https://www.ecfr.gov/current/title-24/subtitle-B/chapter-V/subchapter-C/part-576" TargetMode="External"/><Relationship Id="rId4" Type="http://schemas.openxmlformats.org/officeDocument/2006/relationships/hyperlink" Target="https://www.hudexchange.info/programs/esg/esg-law-regulations-and-notices/#laws"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s://www.pasadenatx.gov/280/Subrecipient-Organization-Information" TargetMode="External"/><Relationship Id="rId2" Type="http://schemas.openxmlformats.org/officeDocument/2006/relationships/hyperlink" Target="https://www.ecfr.gov/current/title-24/subtitle-A/part-92/subpart-E/subject-group-ECFRf448ea7bbdfb69a/section-92.205"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s://www.hudexchange.info/programs/home/home-income-limits/" TargetMode="External"/><Relationship Id="rId2" Type="http://schemas.openxmlformats.org/officeDocument/2006/relationships/hyperlink" Target="https://www.hudexchange.info/programs/home/home-overview/" TargetMode="External"/><Relationship Id="rId1" Type="http://schemas.openxmlformats.org/officeDocument/2006/relationships/slideLayout" Target="../slideLayouts/slideLayout2.xml"/><Relationship Id="rId5" Type="http://schemas.openxmlformats.org/officeDocument/2006/relationships/hyperlink" Target="https://www.ecfr.gov/current/title-24/subtitle-A/part-92#_top" TargetMode="External"/><Relationship Id="rId4" Type="http://schemas.openxmlformats.org/officeDocument/2006/relationships/hyperlink" Target="https://www.hudexchange.info/programs/home/home-laws-and-regulations/"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pasadenatx.gov/280/Subrecipient-Organization-Information" TargetMode="Externa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hyperlink" Target="https://www.pasadenatx.gov/622/Plans-Notices" TargetMode="External"/><Relationship Id="rId2" Type="http://schemas.openxmlformats.org/officeDocument/2006/relationships/hyperlink" Target="https://zoom.us/j/8100210129?pwd=MitpQW9yWUNmOUcwL3crSFluYXR2Zz09" TargetMode="Externa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pasadenatx.gov/622/Plans-Notic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Application Workshop Presentation</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668" r="668"/>
          <a:stretch>
            <a:fillRect/>
          </a:stretch>
        </p:blip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544" y="223292"/>
            <a:ext cx="1392978" cy="1392978"/>
          </a:xfrm>
          <a:prstGeom prst="rect">
            <a:avLst/>
          </a:prstGeom>
        </p:spPr>
      </p:pic>
      <p:pic>
        <p:nvPicPr>
          <p:cNvPr id="7" name="Picture 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0208115" y="5778969"/>
            <a:ext cx="1825004" cy="9144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7189" y="279701"/>
            <a:ext cx="1697397" cy="1280160"/>
          </a:xfrm>
          <a:prstGeom prst="rect">
            <a:avLst/>
          </a:prstGeom>
        </p:spPr>
      </p:pic>
    </p:spTree>
    <p:extLst>
      <p:ext uri="{BB962C8B-B14F-4D97-AF65-F5344CB8AC3E}">
        <p14:creationId xmlns:p14="http://schemas.microsoft.com/office/powerpoint/2010/main" val="1215281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CONFLICTS OF INTEREST</a:t>
            </a:r>
          </a:p>
        </p:txBody>
      </p:sp>
      <p:sp>
        <p:nvSpPr>
          <p:cNvPr id="3" name="Content Placeholder 2"/>
          <p:cNvSpPr>
            <a:spLocks noGrp="1"/>
          </p:cNvSpPr>
          <p:nvPr>
            <p:ph idx="1"/>
          </p:nvPr>
        </p:nvSpPr>
        <p:spPr/>
        <p:txBody>
          <a:bodyPr>
            <a:normAutofit/>
          </a:bodyPr>
          <a:lstStyle/>
          <a:p>
            <a:pPr algn="just"/>
            <a:r>
              <a:rPr lang="en-US" dirty="0"/>
              <a:t>If a potential conflict arises between the submission of the initial disclosure within the applicant’s application through September 30</a:t>
            </a:r>
            <a:r>
              <a:rPr lang="en-US" baseline="30000" dirty="0"/>
              <a:t>th</a:t>
            </a:r>
            <a:r>
              <a:rPr lang="en-US" dirty="0"/>
              <a:t>, the nature of the conflict should be disclosed in writing to CDD within 15 days including:</a:t>
            </a:r>
          </a:p>
          <a:p>
            <a:pPr algn="just">
              <a:buClrTx/>
              <a:buFont typeface="Wingdings" panose="05000000000000000000" pitchFamily="2" charset="2"/>
              <a:buChar char="v"/>
            </a:pPr>
            <a:r>
              <a:rPr lang="en-US" dirty="0"/>
              <a:t>The person’s name, position, phone number and address;</a:t>
            </a:r>
          </a:p>
          <a:p>
            <a:pPr algn="just">
              <a:buClrTx/>
              <a:buFont typeface="Wingdings" panose="05000000000000000000" pitchFamily="2" charset="2"/>
              <a:buChar char="v"/>
            </a:pPr>
            <a:r>
              <a:rPr lang="en-US" dirty="0"/>
              <a:t>Details of the nature of the conflict of interest; </a:t>
            </a:r>
          </a:p>
          <a:p>
            <a:pPr algn="just">
              <a:buClrTx/>
              <a:buFont typeface="Wingdings" panose="05000000000000000000" pitchFamily="2" charset="2"/>
              <a:buChar char="v"/>
            </a:pPr>
            <a:r>
              <a:rPr lang="en-US" dirty="0"/>
              <a:t>Date of notification; and</a:t>
            </a:r>
          </a:p>
          <a:p>
            <a:pPr algn="just">
              <a:buClrTx/>
              <a:buFont typeface="Wingdings" panose="05000000000000000000" pitchFamily="2" charset="2"/>
              <a:buChar char="v"/>
            </a:pPr>
            <a:r>
              <a:rPr lang="en-US" dirty="0"/>
              <a:t>Requested action</a:t>
            </a:r>
            <a:r>
              <a:rPr lang="en-US" dirty="0">
                <a:solidFill>
                  <a:schemeClr val="tx1"/>
                </a:solidFill>
              </a:rPr>
              <a:t>*</a:t>
            </a:r>
            <a:r>
              <a:rPr lang="en-US" dirty="0"/>
              <a:t> to address the conflict.</a:t>
            </a:r>
          </a:p>
          <a:p>
            <a:pPr lvl="1" algn="just">
              <a:buClrTx/>
              <a:buFont typeface="Calibri" panose="020F0502020204030204" pitchFamily="34" charset="0"/>
              <a:buChar char="*"/>
            </a:pPr>
            <a:r>
              <a:rPr lang="en-US" dirty="0"/>
              <a:t>Recusal or Exemption Request (conflict is not resolved until either of these occur)</a:t>
            </a:r>
          </a:p>
          <a:p>
            <a:pPr marL="201168" lvl="1" indent="0" algn="just">
              <a:buNone/>
            </a:pPr>
            <a:endParaRPr lang="en-US" dirty="0"/>
          </a:p>
          <a:p>
            <a:pPr marL="0" algn="just">
              <a:buNone/>
            </a:pPr>
            <a:r>
              <a:rPr lang="en-US" sz="1600" dirty="0"/>
              <a:t>Additional Resources: </a:t>
            </a:r>
            <a:r>
              <a:rPr lang="en-US" sz="1600" dirty="0">
                <a:hlinkClick r:id="rId2"/>
              </a:rPr>
              <a:t>https://www.hudexchange.info/resource/5065/hud-integrity-bulletins/</a:t>
            </a:r>
            <a:endParaRPr lang="en-US" sz="1600" dirty="0"/>
          </a:p>
        </p:txBody>
      </p:sp>
    </p:spTree>
    <p:extLst>
      <p:ext uri="{BB962C8B-B14F-4D97-AF65-F5344CB8AC3E}">
        <p14:creationId xmlns:p14="http://schemas.microsoft.com/office/powerpoint/2010/main" val="2685243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REQUESTING AN EXCEPTION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85141944"/>
              </p:ext>
            </p:extLst>
          </p:nvPr>
        </p:nvGraphicFramePr>
        <p:xfrm>
          <a:off x="4800600" y="0"/>
          <a:ext cx="6492875"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half" idx="2"/>
          </p:nvPr>
        </p:nvSpPr>
        <p:spPr/>
        <p:txBody>
          <a:bodyPr/>
          <a:lstStyle/>
          <a:p>
            <a:pPr algn="just"/>
            <a:r>
              <a:rPr lang="en-US" dirty="0"/>
              <a:t>Once the Community Development Department is </a:t>
            </a:r>
            <a:r>
              <a:rPr lang="en-US"/>
              <a:t>made aware </a:t>
            </a:r>
            <a:r>
              <a:rPr lang="en-US" dirty="0"/>
              <a:t>of the potential conflict, the following steps will be taken to request and exception. </a:t>
            </a:r>
          </a:p>
        </p:txBody>
      </p:sp>
      <p:sp>
        <p:nvSpPr>
          <p:cNvPr id="6" name="TextBox 5"/>
          <p:cNvSpPr txBox="1"/>
          <p:nvPr/>
        </p:nvSpPr>
        <p:spPr>
          <a:xfrm>
            <a:off x="4659086" y="4334470"/>
            <a:ext cx="7341326" cy="923330"/>
          </a:xfrm>
          <a:prstGeom prst="rect">
            <a:avLst/>
          </a:prstGeom>
          <a:noFill/>
        </p:spPr>
        <p:txBody>
          <a:bodyPr wrap="square" rtlCol="0">
            <a:spAutoFit/>
          </a:bodyPr>
          <a:lstStyle/>
          <a:p>
            <a:pPr algn="just"/>
            <a:r>
              <a:rPr lang="en-US" dirty="0">
                <a:latin typeface="+mj-lt"/>
              </a:rPr>
              <a:t>NOTICE: HUD determines whether the circumstances fall within the exception </a:t>
            </a:r>
          </a:p>
          <a:p>
            <a:pPr algn="just"/>
            <a:r>
              <a:rPr lang="en-US" dirty="0">
                <a:latin typeface="+mj-lt"/>
              </a:rPr>
              <a:t>criteria permitted by the regulations. The City may only proceed upon receiving approval in writing from HUD. </a:t>
            </a:r>
            <a:endParaRPr lang="en-US" sz="900" dirty="0">
              <a:latin typeface="+mj-lt"/>
            </a:endParaRPr>
          </a:p>
        </p:txBody>
      </p:sp>
    </p:spTree>
    <p:extLst>
      <p:ext uri="{BB962C8B-B14F-4D97-AF65-F5344CB8AC3E}">
        <p14:creationId xmlns:p14="http://schemas.microsoft.com/office/powerpoint/2010/main" val="3900579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 t="16631" r="-805" b="16317"/>
          <a:stretch/>
        </p:blipFill>
        <p:spPr>
          <a:xfrm>
            <a:off x="7380842" y="0"/>
            <a:ext cx="4811158" cy="3200400"/>
          </a:xfrm>
          <a:prstGeom prst="rect">
            <a:avLst/>
          </a:prstGeom>
          <a:noFill/>
        </p:spPr>
      </p:pic>
      <p:sp>
        <p:nvSpPr>
          <p:cNvPr id="2" name="Title 1"/>
          <p:cNvSpPr>
            <a:spLocks noGrp="1"/>
          </p:cNvSpPr>
          <p:nvPr>
            <p:ph type="ctrTitle"/>
          </p:nvPr>
        </p:nvSpPr>
        <p:spPr>
          <a:xfrm>
            <a:off x="613955" y="758952"/>
            <a:ext cx="10964091" cy="3566160"/>
          </a:xfrm>
        </p:spPr>
        <p:txBody>
          <a:bodyPr/>
          <a:lstStyle/>
          <a:p>
            <a:r>
              <a:rPr lang="en-US" dirty="0"/>
              <a:t>OVERVIEW OF PROGRAMS</a:t>
            </a:r>
          </a:p>
        </p:txBody>
      </p:sp>
      <p:sp>
        <p:nvSpPr>
          <p:cNvPr id="3" name="Subtitle 2"/>
          <p:cNvSpPr>
            <a:spLocks noGrp="1"/>
          </p:cNvSpPr>
          <p:nvPr>
            <p:ph type="subTitle" idx="1"/>
          </p:nvPr>
        </p:nvSpPr>
        <p:spPr/>
        <p:txBody>
          <a:bodyPr>
            <a:normAutofit fontScale="62500" lnSpcReduction="20000"/>
          </a:bodyPr>
          <a:lstStyle/>
          <a:p>
            <a:pPr algn="just">
              <a:lnSpc>
                <a:spcPct val="120000"/>
              </a:lnSpc>
            </a:pPr>
            <a:r>
              <a:rPr lang="en-US" dirty="0"/>
              <a:t>DISCLAIMER: The City has not been awarded funding and due to the current uncertainties regarding future federal budgets and funding allocations from HUD, CDD </a:t>
            </a:r>
            <a:r>
              <a:rPr lang="en-US" b="1" i="1" u="sng" dirty="0"/>
              <a:t>cannot</a:t>
            </a:r>
            <a:r>
              <a:rPr lang="en-US" dirty="0"/>
              <a:t> guarantee that funding for </a:t>
            </a:r>
            <a:r>
              <a:rPr lang="en-US" b="1" u="sng" dirty="0"/>
              <a:t>CDBG</a:t>
            </a:r>
            <a:r>
              <a:rPr lang="en-US" dirty="0"/>
              <a:t>, </a:t>
            </a:r>
            <a:r>
              <a:rPr lang="en-US" b="1" u="sng" dirty="0"/>
              <a:t>ESG</a:t>
            </a:r>
            <a:r>
              <a:rPr lang="en-US" dirty="0"/>
              <a:t> or </a:t>
            </a:r>
            <a:r>
              <a:rPr lang="en-US" b="1" u="sng" dirty="0"/>
              <a:t>HOME</a:t>
            </a:r>
            <a:r>
              <a:rPr lang="en-US" dirty="0"/>
              <a:t> programs will be available in the upcoming program year. </a:t>
            </a:r>
          </a:p>
          <a:p>
            <a:pPr algn="just">
              <a:lnSpc>
                <a:spcPct val="120000"/>
              </a:lnSpc>
            </a:pPr>
            <a:endParaRPr lang="en-US" dirty="0"/>
          </a:p>
        </p:txBody>
      </p:sp>
      <p:graphicFrame>
        <p:nvGraphicFramePr>
          <p:cNvPr id="6" name="Diagram 5"/>
          <p:cNvGraphicFramePr/>
          <p:nvPr>
            <p:extLst>
              <p:ext uri="{D42A27DB-BD31-4B8C-83A1-F6EECF244321}">
                <p14:modId xmlns:p14="http://schemas.microsoft.com/office/powerpoint/2010/main" val="2223715567"/>
              </p:ext>
            </p:extLst>
          </p:nvPr>
        </p:nvGraphicFramePr>
        <p:xfrm>
          <a:off x="165463" y="130508"/>
          <a:ext cx="81280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3642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COMMUNITY DEVELOPMENT BLOCK GRANT (CDBG)</a:t>
            </a:r>
          </a:p>
        </p:txBody>
      </p:sp>
      <p:pic>
        <p:nvPicPr>
          <p:cNvPr id="8" name="Picture Placeholder 7"/>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01" t="2013" r="443" b="8449"/>
          <a:stretch/>
        </p:blipFill>
        <p:spPr>
          <a:xfrm>
            <a:off x="0" y="313508"/>
            <a:ext cx="6717901" cy="4572000"/>
          </a:xfrm>
          <a:noFill/>
        </p:spPr>
      </p:pic>
      <p:sp>
        <p:nvSpPr>
          <p:cNvPr id="5" name="Text Placeholder 4"/>
          <p:cNvSpPr>
            <a:spLocks noGrp="1"/>
          </p:cNvSpPr>
          <p:nvPr>
            <p:ph type="body" sz="half" idx="2"/>
          </p:nvPr>
        </p:nvSpPr>
        <p:spPr/>
        <p:txBody>
          <a:bodyPr>
            <a:normAutofit lnSpcReduction="10000"/>
          </a:bodyPr>
          <a:lstStyle/>
          <a:p>
            <a:pPr algn="just"/>
            <a:r>
              <a:rPr lang="en-US" dirty="0"/>
              <a:t>The primary objective of the CDBG Program is to provide decent housing, a suitable living environment and expanding economic opportunities to local communities. The two ways to achieve this are by choosing the right eligible activity &amp; ensuring that those activities meet a National Objective.</a:t>
            </a:r>
          </a:p>
        </p:txBody>
      </p:sp>
      <p:sp>
        <p:nvSpPr>
          <p:cNvPr id="3" name="Rectangle 2"/>
          <p:cNvSpPr/>
          <p:nvPr/>
        </p:nvSpPr>
        <p:spPr>
          <a:xfrm>
            <a:off x="8229056" y="0"/>
            <a:ext cx="3962944" cy="2015936"/>
          </a:xfrm>
          <a:prstGeom prst="rect">
            <a:avLst/>
          </a:prstGeom>
          <a:noFill/>
        </p:spPr>
        <p:txBody>
          <a:bodyPr wrap="none" lIns="91440" tIns="45720" rIns="91440" bIns="45720">
            <a:spAutoFit/>
          </a:bodyPr>
          <a:lstStyle/>
          <a:p>
            <a:pPr algn="ctr"/>
            <a:r>
              <a:rPr lang="en-US" sz="12500" b="1" cap="none" spc="0" dirty="0">
                <a:ln w="6600">
                  <a:solidFill>
                    <a:schemeClr val="accent2"/>
                  </a:solidFill>
                  <a:prstDash val="solid"/>
                </a:ln>
                <a:solidFill>
                  <a:srgbClr val="FFFFFF"/>
                </a:solidFill>
                <a:effectLst>
                  <a:outerShdw dist="38100" dir="2700000" algn="tl" rotWithShape="0">
                    <a:schemeClr val="accent2"/>
                  </a:outerShdw>
                </a:effectLst>
              </a:rPr>
              <a:t>CDBG</a:t>
            </a:r>
          </a:p>
        </p:txBody>
      </p:sp>
      <p:sp>
        <p:nvSpPr>
          <p:cNvPr id="4" name="Rectangle 3"/>
          <p:cNvSpPr/>
          <p:nvPr/>
        </p:nvSpPr>
        <p:spPr>
          <a:xfrm>
            <a:off x="9000067" y="3641736"/>
            <a:ext cx="2914941" cy="1200329"/>
          </a:xfrm>
          <a:prstGeom prst="rect">
            <a:avLst/>
          </a:prstGeom>
        </p:spPr>
        <p:txBody>
          <a:bodyPr wrap="square">
            <a:spAutoFit/>
          </a:bodyPr>
          <a:lstStyle/>
          <a:p>
            <a:pPr algn="r"/>
            <a:r>
              <a:rPr lang="en-US" dirty="0">
                <a:solidFill>
                  <a:schemeClr val="tx2"/>
                </a:solidFill>
                <a:latin typeface="+mj-lt"/>
              </a:rPr>
              <a:t>CDBG information contact:</a:t>
            </a:r>
          </a:p>
          <a:p>
            <a:pPr algn="r"/>
            <a:r>
              <a:rPr lang="en-US" dirty="0">
                <a:solidFill>
                  <a:schemeClr val="tx2"/>
                </a:solidFill>
                <a:latin typeface="+mj-lt"/>
              </a:rPr>
              <a:t>Kristine Singleton</a:t>
            </a:r>
          </a:p>
          <a:p>
            <a:pPr algn="r"/>
            <a:r>
              <a:rPr lang="en-US" dirty="0">
                <a:solidFill>
                  <a:schemeClr val="tx2"/>
                </a:solidFill>
                <a:latin typeface="+mj-lt"/>
              </a:rPr>
              <a:t>(713) 475-7051 </a:t>
            </a:r>
          </a:p>
          <a:p>
            <a:pPr algn="r"/>
            <a:r>
              <a:rPr lang="en-US" dirty="0">
                <a:solidFill>
                  <a:schemeClr val="tx2"/>
                </a:solidFill>
                <a:latin typeface="+mj-lt"/>
              </a:rPr>
              <a:t>ksingleton@pasadenatx.gov</a:t>
            </a:r>
            <a:endParaRPr lang="en-US" sz="1600" dirty="0">
              <a:solidFill>
                <a:schemeClr val="tx2"/>
              </a:solidFill>
              <a:latin typeface="+mj-lt"/>
            </a:endParaRPr>
          </a:p>
        </p:txBody>
      </p:sp>
    </p:spTree>
    <p:extLst>
      <p:ext uri="{BB962C8B-B14F-4D97-AF65-F5344CB8AC3E}">
        <p14:creationId xmlns:p14="http://schemas.microsoft.com/office/powerpoint/2010/main" val="2436450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CDBG ELIGIBLE ACTIVITIES</a:t>
            </a:r>
          </a:p>
        </p:txBody>
      </p:sp>
      <p:sp>
        <p:nvSpPr>
          <p:cNvPr id="18" name="Content Placeholder 17"/>
          <p:cNvSpPr>
            <a:spLocks noGrp="1"/>
          </p:cNvSpPr>
          <p:nvPr>
            <p:ph idx="1"/>
          </p:nvPr>
        </p:nvSpPr>
        <p:spPr>
          <a:xfrm>
            <a:off x="4800600" y="800100"/>
            <a:ext cx="6492240" cy="5257800"/>
          </a:xfrm>
        </p:spPr>
        <p:txBody>
          <a:bodyPr>
            <a:normAutofit/>
          </a:bodyPr>
          <a:lstStyle/>
          <a:p>
            <a:pPr algn="ctr"/>
            <a:r>
              <a:rPr lang="en-US" u="sng" dirty="0"/>
              <a:t>Types of CDBG Eligible Activities</a:t>
            </a:r>
          </a:p>
          <a:p>
            <a:pPr>
              <a:buClrTx/>
              <a:buFont typeface="Wingdings" panose="05000000000000000000" pitchFamily="2" charset="2"/>
              <a:buChar char="§"/>
            </a:pPr>
            <a:r>
              <a:rPr lang="en-US" dirty="0"/>
              <a:t>Acquisition and Disposition of Real Property</a:t>
            </a:r>
          </a:p>
          <a:p>
            <a:pPr>
              <a:buClrTx/>
              <a:buFont typeface="Wingdings" panose="05000000000000000000" pitchFamily="2" charset="2"/>
              <a:buChar char="§"/>
            </a:pPr>
            <a:r>
              <a:rPr lang="en-US" dirty="0"/>
              <a:t>Housing Activities</a:t>
            </a:r>
          </a:p>
          <a:p>
            <a:pPr>
              <a:buClrTx/>
              <a:buFont typeface="Wingdings" panose="05000000000000000000" pitchFamily="2" charset="2"/>
              <a:buChar char="§"/>
            </a:pPr>
            <a:r>
              <a:rPr lang="en-US" i="1" dirty="0"/>
              <a:t>Public Facilities and Improvements*</a:t>
            </a:r>
          </a:p>
          <a:p>
            <a:pPr>
              <a:buClrTx/>
              <a:buFont typeface="Wingdings" panose="05000000000000000000" pitchFamily="2" charset="2"/>
              <a:buChar char="§"/>
            </a:pPr>
            <a:r>
              <a:rPr lang="en-US" dirty="0"/>
              <a:t>Special Economic Development</a:t>
            </a:r>
          </a:p>
          <a:p>
            <a:pPr>
              <a:buClrTx/>
              <a:buFont typeface="Wingdings" panose="05000000000000000000" pitchFamily="2" charset="2"/>
              <a:buChar char="§"/>
            </a:pPr>
            <a:r>
              <a:rPr lang="en-US" dirty="0"/>
              <a:t>Planning</a:t>
            </a:r>
          </a:p>
          <a:p>
            <a:pPr>
              <a:buClrTx/>
              <a:buFont typeface="Wingdings" panose="05000000000000000000" pitchFamily="2" charset="2"/>
              <a:buChar char="§"/>
            </a:pPr>
            <a:r>
              <a:rPr lang="en-US" dirty="0"/>
              <a:t>Administration</a:t>
            </a:r>
          </a:p>
          <a:p>
            <a:pPr>
              <a:buClrTx/>
              <a:buFont typeface="Wingdings" panose="05000000000000000000" pitchFamily="2" charset="2"/>
              <a:buChar char="§"/>
            </a:pPr>
            <a:r>
              <a:rPr lang="en-US" i="1" dirty="0"/>
              <a:t>Public Services*</a:t>
            </a:r>
          </a:p>
          <a:p>
            <a:pPr>
              <a:buClrTx/>
              <a:buFont typeface="Wingdings" panose="05000000000000000000" pitchFamily="2" charset="2"/>
              <a:buChar char="§"/>
            </a:pPr>
            <a:r>
              <a:rPr lang="en-US" dirty="0"/>
              <a:t>Micro-Enterprise Assistance</a:t>
            </a:r>
          </a:p>
          <a:p>
            <a:pPr marL="0" indent="0">
              <a:buNone/>
            </a:pPr>
            <a:endParaRPr lang="en-US" dirty="0"/>
          </a:p>
          <a:p>
            <a:pPr marL="0" indent="0">
              <a:buNone/>
            </a:pPr>
            <a:r>
              <a:rPr lang="en-US" sz="1600" dirty="0"/>
              <a:t>A full list of eligible activities can be found at the following link: </a:t>
            </a:r>
            <a:r>
              <a:rPr lang="en-US" sz="1600" dirty="0">
                <a:hlinkClick r:id="rId2"/>
              </a:rPr>
              <a:t>https://www.ecfr.gov/current/title-24/part-570#subpart-C</a:t>
            </a:r>
            <a:endParaRPr lang="en-US" sz="1600" dirty="0"/>
          </a:p>
        </p:txBody>
      </p:sp>
      <p:sp>
        <p:nvSpPr>
          <p:cNvPr id="19" name="Text Placeholder 18"/>
          <p:cNvSpPr>
            <a:spLocks noGrp="1"/>
          </p:cNvSpPr>
          <p:nvPr>
            <p:ph type="body" sz="half" idx="2"/>
          </p:nvPr>
        </p:nvSpPr>
        <p:spPr>
          <a:xfrm>
            <a:off x="457200" y="2926080"/>
            <a:ext cx="3200400" cy="1371600"/>
          </a:xfrm>
        </p:spPr>
        <p:txBody>
          <a:bodyPr>
            <a:noAutofit/>
          </a:bodyPr>
          <a:lstStyle/>
          <a:p>
            <a:pPr algn="just"/>
            <a:r>
              <a:rPr lang="en-US" sz="1800" b="1" i="1" dirty="0">
                <a:latin typeface="+mj-lt"/>
              </a:rPr>
              <a:t>*</a:t>
            </a:r>
            <a:r>
              <a:rPr lang="en-US" sz="1800" i="1" dirty="0">
                <a:latin typeface="+mj-lt"/>
              </a:rPr>
              <a:t>Most commonly used activities to be discussed further within this presentation. </a:t>
            </a:r>
          </a:p>
          <a:p>
            <a:pPr algn="just"/>
            <a:r>
              <a:rPr lang="en-US" sz="1800" dirty="0">
                <a:latin typeface="+mj-lt"/>
              </a:rPr>
              <a:t>For information on applying for other activities listed or found on the link provided, please contact our office directly.</a:t>
            </a:r>
          </a:p>
        </p:txBody>
      </p:sp>
    </p:spTree>
    <p:extLst>
      <p:ext uri="{BB962C8B-B14F-4D97-AF65-F5344CB8AC3E}">
        <p14:creationId xmlns:p14="http://schemas.microsoft.com/office/powerpoint/2010/main" val="3479769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CDBG – ELIGIBLE ACTIVITIES </a:t>
            </a:r>
            <a:br>
              <a:rPr lang="en-US" dirty="0"/>
            </a:br>
            <a:r>
              <a:rPr lang="en-US" b="1" dirty="0"/>
              <a:t>PUBLIC FACILITIES AND IMPROVEMENTS </a:t>
            </a:r>
          </a:p>
        </p:txBody>
      </p:sp>
      <p:sp>
        <p:nvSpPr>
          <p:cNvPr id="3" name="Text Placeholder 2"/>
          <p:cNvSpPr>
            <a:spLocks noGrp="1"/>
          </p:cNvSpPr>
          <p:nvPr>
            <p:ph type="body" idx="1"/>
          </p:nvPr>
        </p:nvSpPr>
        <p:spPr>
          <a:xfrm>
            <a:off x="1097280" y="1745937"/>
            <a:ext cx="10313670" cy="822960"/>
          </a:xfrm>
        </p:spPr>
        <p:txBody>
          <a:bodyPr>
            <a:normAutofit fontScale="77500" lnSpcReduction="20000"/>
          </a:bodyPr>
          <a:lstStyle/>
          <a:p>
            <a:pPr algn="just"/>
            <a:r>
              <a:rPr lang="en-US" dirty="0"/>
              <a:t>Acquisition, construction, reconstruction, rehabilitation or installation of public improvements or facilities. </a:t>
            </a:r>
          </a:p>
          <a:p>
            <a:r>
              <a:rPr lang="en-US" dirty="0"/>
              <a:t>	</a:t>
            </a:r>
          </a:p>
        </p:txBody>
      </p:sp>
      <p:sp>
        <p:nvSpPr>
          <p:cNvPr id="5" name="Content Placeholder 4"/>
          <p:cNvSpPr>
            <a:spLocks noGrp="1"/>
          </p:cNvSpPr>
          <p:nvPr>
            <p:ph sz="quarter" idx="4"/>
          </p:nvPr>
        </p:nvSpPr>
        <p:spPr>
          <a:xfrm>
            <a:off x="6379029" y="2457450"/>
            <a:ext cx="5303520" cy="274320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ormAutofit fontScale="85000" lnSpcReduction="10000"/>
          </a:bodyPr>
          <a:lstStyle/>
          <a:p>
            <a:pPr algn="ctr"/>
            <a:r>
              <a:rPr lang="en-US" u="sng" dirty="0">
                <a:latin typeface="+mj-lt"/>
              </a:rPr>
              <a:t>Additional Regulations/Requirements:</a:t>
            </a:r>
          </a:p>
          <a:p>
            <a:pPr marL="749808" lvl="1" indent="-457200">
              <a:buClrTx/>
              <a:buFont typeface="+mj-lt"/>
              <a:buAutoNum type="arabicPeriod"/>
            </a:pPr>
            <a:r>
              <a:rPr lang="en-US" dirty="0">
                <a:latin typeface="+mj-lt"/>
              </a:rPr>
              <a:t>The Davis Bacon Act</a:t>
            </a:r>
          </a:p>
          <a:p>
            <a:pPr marL="749808" lvl="1" indent="-457200">
              <a:buClrTx/>
              <a:buFont typeface="+mj-lt"/>
              <a:buAutoNum type="arabicPeriod"/>
            </a:pPr>
            <a:r>
              <a:rPr lang="en-US" dirty="0">
                <a:latin typeface="+mj-lt"/>
              </a:rPr>
              <a:t>Environmental Review</a:t>
            </a:r>
          </a:p>
          <a:p>
            <a:pPr marL="749808" lvl="1" indent="-457200">
              <a:buClrTx/>
              <a:buFont typeface="+mj-lt"/>
              <a:buAutoNum type="arabicPeriod"/>
            </a:pPr>
            <a:r>
              <a:rPr lang="en-US" dirty="0">
                <a:latin typeface="+mj-lt"/>
              </a:rPr>
              <a:t>The Copeland Anti-Kickback Act</a:t>
            </a:r>
          </a:p>
          <a:p>
            <a:pPr marL="749808" lvl="1" indent="-457200">
              <a:buClrTx/>
              <a:buFont typeface="+mj-lt"/>
              <a:buAutoNum type="arabicPeriod"/>
            </a:pPr>
            <a:r>
              <a:rPr lang="en-US" dirty="0">
                <a:latin typeface="+mj-lt"/>
              </a:rPr>
              <a:t>The Contract Work Hours and Safety Standards Act</a:t>
            </a:r>
          </a:p>
          <a:p>
            <a:pPr marL="749808" lvl="1" indent="-457200">
              <a:buClrTx/>
              <a:buFont typeface="+mj-lt"/>
              <a:buAutoNum type="arabicPeriod"/>
            </a:pPr>
            <a:r>
              <a:rPr lang="en-US" dirty="0">
                <a:latin typeface="+mj-lt"/>
              </a:rPr>
              <a:t>Section 3</a:t>
            </a:r>
          </a:p>
          <a:p>
            <a:pPr marL="749808" lvl="1" indent="-457200">
              <a:buClrTx/>
              <a:buFont typeface="+mj-lt"/>
              <a:buAutoNum type="arabicPeriod"/>
            </a:pPr>
            <a:r>
              <a:rPr lang="en-US" dirty="0">
                <a:latin typeface="+mj-lt"/>
              </a:rPr>
              <a:t>Procurement Process</a:t>
            </a:r>
          </a:p>
          <a:p>
            <a:pPr marL="749808" lvl="1" indent="-457200">
              <a:buClrTx/>
              <a:buFont typeface="+mj-lt"/>
              <a:buAutoNum type="arabicPeriod"/>
            </a:pPr>
            <a:r>
              <a:rPr lang="en-US" dirty="0">
                <a:latin typeface="+mj-lt"/>
              </a:rPr>
              <a:t>Bonding</a:t>
            </a:r>
          </a:p>
          <a:p>
            <a:pPr marL="749808" lvl="1" indent="-457200">
              <a:buClrTx/>
              <a:buFont typeface="+mj-lt"/>
              <a:buAutoNum type="arabicPeriod"/>
            </a:pPr>
            <a:r>
              <a:rPr lang="en-US" dirty="0">
                <a:latin typeface="+mj-lt"/>
              </a:rPr>
              <a:t>Build America Buy America Act </a:t>
            </a:r>
          </a:p>
        </p:txBody>
      </p:sp>
      <p:sp>
        <p:nvSpPr>
          <p:cNvPr id="8" name="Content Placeholder 7"/>
          <p:cNvSpPr>
            <a:spLocks noGrp="1"/>
          </p:cNvSpPr>
          <p:nvPr>
            <p:ph sz="half" idx="2"/>
          </p:nvPr>
        </p:nvSpPr>
        <p:spPr>
          <a:xfrm>
            <a:off x="1097280" y="2582334"/>
            <a:ext cx="4816959" cy="2618316"/>
          </a:xfrm>
        </p:spPr>
        <p:txBody>
          <a:bodyPr>
            <a:normAutofit fontScale="85000" lnSpcReduction="10000"/>
          </a:bodyPr>
          <a:lstStyle/>
          <a:p>
            <a:pPr algn="ctr"/>
            <a:r>
              <a:rPr lang="en-US" u="sng" dirty="0"/>
              <a:t>Types of Facilities and Improvements </a:t>
            </a:r>
          </a:p>
          <a:p>
            <a:pPr algn="just">
              <a:buClrTx/>
              <a:buFont typeface="Wingdings" panose="05000000000000000000" pitchFamily="2" charset="2"/>
              <a:buChar char="ü"/>
            </a:pPr>
            <a:r>
              <a:rPr lang="en-US" dirty="0"/>
              <a:t> Infrastructure Improvements – water/sewer lines; sidewalks; street improvements</a:t>
            </a:r>
          </a:p>
          <a:p>
            <a:pPr algn="just">
              <a:buClrTx/>
              <a:buFont typeface="Wingdings" panose="05000000000000000000" pitchFamily="2" charset="2"/>
              <a:buChar char="ü"/>
            </a:pPr>
            <a:r>
              <a:rPr lang="en-US" dirty="0"/>
              <a:t>Neighborhood Facilities* – libraries; parks; community centers</a:t>
            </a:r>
          </a:p>
          <a:p>
            <a:pPr algn="just">
              <a:buClrTx/>
              <a:buFont typeface="Wingdings" panose="05000000000000000000" pitchFamily="2" charset="2"/>
              <a:buChar char="ü"/>
            </a:pPr>
            <a:r>
              <a:rPr lang="en-US" dirty="0"/>
              <a:t>Facilities* for persons with special needs – homeless; disabled; seniors</a:t>
            </a:r>
          </a:p>
        </p:txBody>
      </p:sp>
      <p:sp>
        <p:nvSpPr>
          <p:cNvPr id="9" name="Rectangle 8"/>
          <p:cNvSpPr/>
          <p:nvPr/>
        </p:nvSpPr>
        <p:spPr>
          <a:xfrm>
            <a:off x="1097281" y="5402047"/>
            <a:ext cx="8508114" cy="646331"/>
          </a:xfrm>
          <a:prstGeom prst="rect">
            <a:avLst/>
          </a:prstGeom>
        </p:spPr>
        <p:txBody>
          <a:bodyPr wrap="square">
            <a:spAutoFit/>
          </a:bodyPr>
          <a:lstStyle/>
          <a:p>
            <a:pPr algn="just"/>
            <a:r>
              <a:rPr lang="en-US" i="1" dirty="0">
                <a:ln w="0"/>
                <a:solidFill>
                  <a:schemeClr val="tx2"/>
                </a:solidFill>
              </a:rPr>
              <a:t>*Note: If the assisted neighborhood facility is owned by a nonprofit, federal regulations stipulate the facility </a:t>
            </a:r>
            <a:r>
              <a:rPr lang="en-US" b="1" i="1" dirty="0">
                <a:ln w="0"/>
                <a:solidFill>
                  <a:schemeClr val="tx2"/>
                </a:solidFill>
              </a:rPr>
              <a:t>must be open </a:t>
            </a:r>
            <a:r>
              <a:rPr lang="en-US" i="1" dirty="0">
                <a:ln w="0"/>
                <a:solidFill>
                  <a:schemeClr val="tx2"/>
                </a:solidFill>
              </a:rPr>
              <a:t>to the public </a:t>
            </a:r>
            <a:r>
              <a:rPr lang="en-US" b="1" i="1" dirty="0">
                <a:ln w="0"/>
                <a:solidFill>
                  <a:schemeClr val="tx2"/>
                </a:solidFill>
              </a:rPr>
              <a:t>during normal working hours</a:t>
            </a:r>
            <a:r>
              <a:rPr lang="en-US" i="1" dirty="0">
                <a:ln w="0"/>
                <a:solidFill>
                  <a:schemeClr val="tx2"/>
                </a:solidFill>
              </a:rPr>
              <a:t>. </a:t>
            </a:r>
          </a:p>
        </p:txBody>
      </p:sp>
    </p:spTree>
    <p:extLst>
      <p:ext uri="{BB962C8B-B14F-4D97-AF65-F5344CB8AC3E}">
        <p14:creationId xmlns:p14="http://schemas.microsoft.com/office/powerpoint/2010/main" val="3256400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CDBG – ELIGIBLE ACTIVITIES </a:t>
            </a:r>
            <a:br>
              <a:rPr lang="en-US" dirty="0"/>
            </a:br>
            <a:r>
              <a:rPr lang="en-US" b="1" dirty="0"/>
              <a:t>PUBLIC SERVICES</a:t>
            </a:r>
          </a:p>
        </p:txBody>
      </p:sp>
      <p:sp>
        <p:nvSpPr>
          <p:cNvPr id="3" name="Text Placeholder 2"/>
          <p:cNvSpPr>
            <a:spLocks noGrp="1"/>
          </p:cNvSpPr>
          <p:nvPr>
            <p:ph type="body" idx="1"/>
          </p:nvPr>
        </p:nvSpPr>
        <p:spPr>
          <a:xfrm>
            <a:off x="1097281" y="1626977"/>
            <a:ext cx="10211080" cy="822960"/>
          </a:xfrm>
        </p:spPr>
        <p:txBody>
          <a:bodyPr>
            <a:normAutofit/>
          </a:bodyPr>
          <a:lstStyle/>
          <a:p>
            <a:pPr algn="just"/>
            <a:r>
              <a:rPr lang="en-US" sz="1800" dirty="0"/>
              <a:t>Expenses including, labor, supplies, and material for a public service as well as to operate and/or maintain the portion of a facility in which the public service is located. </a:t>
            </a:r>
            <a:r>
              <a:rPr lang="en-US" dirty="0"/>
              <a:t>	</a:t>
            </a:r>
          </a:p>
        </p:txBody>
      </p:sp>
      <p:sp>
        <p:nvSpPr>
          <p:cNvPr id="9" name="Rectangle 8"/>
          <p:cNvSpPr/>
          <p:nvPr/>
        </p:nvSpPr>
        <p:spPr>
          <a:xfrm>
            <a:off x="2428399" y="5960534"/>
            <a:ext cx="7335202" cy="379306"/>
          </a:xfrm>
          <a:prstGeom prst="rect">
            <a:avLst/>
          </a:prstGeom>
        </p:spPr>
        <p:txBody>
          <a:bodyPr wrap="square">
            <a:spAutoFit/>
          </a:bodyPr>
          <a:lstStyle/>
          <a:p>
            <a:r>
              <a:rPr lang="en-US" i="1" dirty="0">
                <a:ln w="0"/>
                <a:solidFill>
                  <a:schemeClr val="tx2"/>
                </a:solidFill>
              </a:rPr>
              <a:t>*Note: Public Service Activity Funds are limited due to federal spending caps.</a:t>
            </a:r>
          </a:p>
        </p:txBody>
      </p:sp>
      <p:sp>
        <p:nvSpPr>
          <p:cNvPr id="4" name="Content Placeholder 3"/>
          <p:cNvSpPr>
            <a:spLocks noGrp="1"/>
          </p:cNvSpPr>
          <p:nvPr>
            <p:ph sz="quarter" idx="4"/>
          </p:nvPr>
        </p:nvSpPr>
        <p:spPr>
          <a:xfrm>
            <a:off x="6217920" y="2447714"/>
            <a:ext cx="4937760" cy="3378200"/>
          </a:xfrm>
        </p:spPr>
        <p:txBody>
          <a:bodyPr>
            <a:normAutofit/>
          </a:bodyPr>
          <a:lstStyle/>
          <a:p>
            <a:pPr algn="ctr"/>
            <a:r>
              <a:rPr lang="en-US" u="sng" dirty="0"/>
              <a:t>Types of Public Services:</a:t>
            </a:r>
          </a:p>
          <a:p>
            <a:pPr lvl="1">
              <a:buClrTx/>
              <a:buFont typeface="Wingdings" panose="05000000000000000000" pitchFamily="2" charset="2"/>
              <a:buChar char="ü"/>
            </a:pPr>
            <a:r>
              <a:rPr lang="en-US" dirty="0"/>
              <a:t>Employment Services </a:t>
            </a:r>
          </a:p>
          <a:p>
            <a:pPr lvl="1">
              <a:buClrTx/>
              <a:buFont typeface="Wingdings" panose="05000000000000000000" pitchFamily="2" charset="2"/>
              <a:buChar char="ü"/>
            </a:pPr>
            <a:r>
              <a:rPr lang="en-US" dirty="0"/>
              <a:t>Child Care Services</a:t>
            </a:r>
          </a:p>
          <a:p>
            <a:pPr lvl="1">
              <a:buClrTx/>
              <a:buFont typeface="Wingdings" panose="05000000000000000000" pitchFamily="2" charset="2"/>
              <a:buChar char="ü"/>
            </a:pPr>
            <a:r>
              <a:rPr lang="en-US" dirty="0"/>
              <a:t>Health Services </a:t>
            </a:r>
          </a:p>
          <a:p>
            <a:pPr lvl="1">
              <a:buClrTx/>
              <a:buFont typeface="Wingdings" panose="05000000000000000000" pitchFamily="2" charset="2"/>
              <a:buChar char="ü"/>
            </a:pPr>
            <a:r>
              <a:rPr lang="en-US" dirty="0"/>
              <a:t>Education Programs</a:t>
            </a:r>
          </a:p>
          <a:p>
            <a:pPr lvl="1">
              <a:buClrTx/>
              <a:buFont typeface="Wingdings" panose="05000000000000000000" pitchFamily="2" charset="2"/>
              <a:buChar char="ü"/>
            </a:pPr>
            <a:r>
              <a:rPr lang="en-US" dirty="0"/>
              <a:t>Senior Services</a:t>
            </a:r>
          </a:p>
          <a:p>
            <a:pPr lvl="1">
              <a:buClrTx/>
              <a:buFont typeface="Wingdings" panose="05000000000000000000" pitchFamily="2" charset="2"/>
              <a:buChar char="ü"/>
            </a:pPr>
            <a:r>
              <a:rPr lang="en-US" dirty="0"/>
              <a:t>Homeless Services</a:t>
            </a:r>
          </a:p>
          <a:p>
            <a:pPr lvl="1">
              <a:buClrTx/>
              <a:buFont typeface="Wingdings" panose="05000000000000000000" pitchFamily="2" charset="2"/>
              <a:buChar char="ü"/>
            </a:pPr>
            <a:r>
              <a:rPr lang="en-US" dirty="0"/>
              <a:t>Substance Abuse Services</a:t>
            </a:r>
          </a:p>
          <a:p>
            <a:pPr lvl="1">
              <a:buClrTx/>
              <a:buFont typeface="Wingdings" panose="05000000000000000000" pitchFamily="2" charset="2"/>
              <a:buChar char="ü"/>
            </a:pPr>
            <a:r>
              <a:rPr lang="en-US" dirty="0"/>
              <a:t>Fair Housing Counseling</a:t>
            </a:r>
          </a:p>
          <a:p>
            <a:pPr lvl="1">
              <a:buClrTx/>
              <a:buFont typeface="Wingdings" panose="05000000000000000000" pitchFamily="2" charset="2"/>
              <a:buChar char="ü"/>
            </a:pPr>
            <a:r>
              <a:rPr lang="en-US" dirty="0"/>
              <a:t>Food Bank Services</a:t>
            </a:r>
          </a:p>
          <a:p>
            <a:endParaRPr lang="en-US" dirty="0"/>
          </a:p>
          <a:p>
            <a:endParaRPr lang="en-US" dirty="0"/>
          </a:p>
        </p:txBody>
      </p:sp>
      <p:sp>
        <p:nvSpPr>
          <p:cNvPr id="6" name="Content Placeholder 5"/>
          <p:cNvSpPr>
            <a:spLocks noGrp="1"/>
          </p:cNvSpPr>
          <p:nvPr>
            <p:ph sz="half" idx="2"/>
          </p:nvPr>
        </p:nvSpPr>
        <p:spPr>
          <a:xfrm>
            <a:off x="971550" y="2449937"/>
            <a:ext cx="5154930" cy="324135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ormAutofit fontScale="92500" lnSpcReduction="10000"/>
          </a:bodyPr>
          <a:lstStyle/>
          <a:p>
            <a:r>
              <a:rPr lang="en-US" sz="1700" dirty="0">
                <a:latin typeface="+mj-lt"/>
              </a:rPr>
              <a:t>To qualify as a Public Service, the service must be either:</a:t>
            </a:r>
          </a:p>
          <a:p>
            <a:pPr lvl="1">
              <a:buClrTx/>
              <a:buFont typeface="Arial" panose="020B0604020202020204" pitchFamily="34" charset="0"/>
              <a:buChar char="•"/>
            </a:pPr>
            <a:r>
              <a:rPr lang="en-US" sz="1700" dirty="0">
                <a:latin typeface="+mj-lt"/>
              </a:rPr>
              <a:t>A </a:t>
            </a:r>
            <a:r>
              <a:rPr lang="en-US" sz="1700" b="1" dirty="0">
                <a:latin typeface="+mj-lt"/>
              </a:rPr>
              <a:t>new</a:t>
            </a:r>
            <a:r>
              <a:rPr lang="en-US" sz="1700" dirty="0">
                <a:latin typeface="+mj-lt"/>
              </a:rPr>
              <a:t> service; or</a:t>
            </a:r>
          </a:p>
          <a:p>
            <a:pPr lvl="1">
              <a:buClrTx/>
              <a:buFont typeface="Arial" panose="020B0604020202020204" pitchFamily="34" charset="0"/>
              <a:buChar char="•"/>
            </a:pPr>
            <a:r>
              <a:rPr lang="en-US" sz="1700" dirty="0">
                <a:latin typeface="+mj-lt"/>
              </a:rPr>
              <a:t>A </a:t>
            </a:r>
            <a:r>
              <a:rPr lang="en-US" sz="1700" b="1" dirty="0">
                <a:latin typeface="+mj-lt"/>
              </a:rPr>
              <a:t>quantifiable increase </a:t>
            </a:r>
            <a:r>
              <a:rPr lang="en-US" sz="1700" dirty="0">
                <a:latin typeface="+mj-lt"/>
              </a:rPr>
              <a:t>in the level of an existing service which has been provided by the state or another entity on its behalf through state or local government funds in the 12 months preceding the submission of the Consolidated Plan and/or Annual Action Plan.</a:t>
            </a:r>
          </a:p>
          <a:p>
            <a:pPr marL="201168" lvl="1" indent="0">
              <a:buClrTx/>
              <a:buNone/>
            </a:pPr>
            <a:r>
              <a:rPr lang="en-US" sz="1700" i="1" dirty="0">
                <a:latin typeface="+mj-lt"/>
              </a:rPr>
              <a:t>This provision is in place to ensure localities did not use CDBG funds to replace local or state monies to fund essential services typically offered by the local government entity</a:t>
            </a:r>
            <a:r>
              <a:rPr lang="en-US" sz="1700" i="1" dirty="0"/>
              <a:t>.</a:t>
            </a:r>
          </a:p>
        </p:txBody>
      </p:sp>
    </p:spTree>
    <p:extLst>
      <p:ext uri="{BB962C8B-B14F-4D97-AF65-F5344CB8AC3E}">
        <p14:creationId xmlns:p14="http://schemas.microsoft.com/office/powerpoint/2010/main" val="670088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CDBG – </a:t>
            </a:r>
            <a:r>
              <a:rPr lang="en-US" b="1" dirty="0">
                <a:solidFill>
                  <a:schemeClr val="accent2"/>
                </a:solidFill>
              </a:rPr>
              <a:t>INELIGIBLE ACTIVITIES </a:t>
            </a:r>
          </a:p>
        </p:txBody>
      </p:sp>
      <p:sp>
        <p:nvSpPr>
          <p:cNvPr id="3" name="Text Placeholder 2"/>
          <p:cNvSpPr>
            <a:spLocks noGrp="1"/>
          </p:cNvSpPr>
          <p:nvPr>
            <p:ph idx="1"/>
          </p:nvPr>
        </p:nvSpPr>
        <p:spPr/>
        <p:txBody>
          <a:bodyPr>
            <a:normAutofit/>
          </a:bodyPr>
          <a:lstStyle/>
          <a:p>
            <a:pPr>
              <a:buClrTx/>
              <a:buFont typeface="Wingdings" panose="05000000000000000000" pitchFamily="2" charset="2"/>
              <a:buChar char="v"/>
            </a:pPr>
            <a:r>
              <a:rPr lang="en-US" dirty="0"/>
              <a:t>Assistance for buildings used for the general conduct of government</a:t>
            </a:r>
          </a:p>
          <a:p>
            <a:pPr>
              <a:buClrTx/>
              <a:buFont typeface="Wingdings" panose="05000000000000000000" pitchFamily="2" charset="2"/>
              <a:buChar char="v"/>
            </a:pPr>
            <a:r>
              <a:rPr lang="en-US" dirty="0"/>
              <a:t>Local government expenses</a:t>
            </a:r>
          </a:p>
          <a:p>
            <a:pPr>
              <a:buClrTx/>
              <a:buFont typeface="Wingdings" panose="05000000000000000000" pitchFamily="2" charset="2"/>
              <a:buChar char="v"/>
            </a:pPr>
            <a:r>
              <a:rPr lang="en-US" dirty="0"/>
              <a:t>Political activities</a:t>
            </a:r>
          </a:p>
          <a:p>
            <a:pPr>
              <a:buClrTx/>
              <a:buFont typeface="Wingdings" panose="05000000000000000000" pitchFamily="2" charset="2"/>
              <a:buChar char="v"/>
            </a:pPr>
            <a:r>
              <a:rPr lang="en-US" dirty="0"/>
              <a:t>New housing construction</a:t>
            </a:r>
          </a:p>
          <a:p>
            <a:pPr>
              <a:buClrTx/>
              <a:buFont typeface="Wingdings" panose="05000000000000000000" pitchFamily="2" charset="2"/>
              <a:buChar char="v"/>
            </a:pPr>
            <a:r>
              <a:rPr lang="en-US" dirty="0"/>
              <a:t>Income payments</a:t>
            </a:r>
          </a:p>
          <a:p>
            <a:pPr>
              <a:buClrTx/>
              <a:buFont typeface="Wingdings" panose="05000000000000000000" pitchFamily="2" charset="2"/>
              <a:buChar char="v"/>
            </a:pPr>
            <a:r>
              <a:rPr lang="en-US" dirty="0"/>
              <a:t>Purchase of equipment</a:t>
            </a:r>
          </a:p>
          <a:p>
            <a:pPr>
              <a:buClrTx/>
              <a:buFont typeface="Wingdings" panose="05000000000000000000" pitchFamily="2" charset="2"/>
              <a:buChar char="v"/>
            </a:pPr>
            <a:r>
              <a:rPr lang="en-US" dirty="0"/>
              <a:t>Activities not primarily benefiting lower income resident households</a:t>
            </a:r>
          </a:p>
        </p:txBody>
      </p:sp>
    </p:spTree>
    <p:extLst>
      <p:ext uri="{BB962C8B-B14F-4D97-AF65-F5344CB8AC3E}">
        <p14:creationId xmlns:p14="http://schemas.microsoft.com/office/powerpoint/2010/main" val="3660213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CDBG NATIONAL OBJECTIVES</a:t>
            </a:r>
          </a:p>
        </p:txBody>
      </p:sp>
      <p:sp>
        <p:nvSpPr>
          <p:cNvPr id="19" name="Text Placeholder 18"/>
          <p:cNvSpPr>
            <a:spLocks noGrp="1"/>
          </p:cNvSpPr>
          <p:nvPr>
            <p:ph type="body" sz="half" idx="2"/>
          </p:nvPr>
        </p:nvSpPr>
        <p:spPr>
          <a:xfrm>
            <a:off x="457200" y="2926080"/>
            <a:ext cx="3291840" cy="1371600"/>
          </a:xfrm>
        </p:spPr>
        <p:txBody>
          <a:bodyPr>
            <a:noAutofit/>
          </a:bodyPr>
          <a:lstStyle/>
          <a:p>
            <a:pPr algn="just"/>
            <a:r>
              <a:rPr lang="en-US" sz="1800" dirty="0">
                <a:latin typeface="+mj-lt"/>
              </a:rPr>
              <a:t>The three National Objectives for CDBG funded activities are:</a:t>
            </a:r>
          </a:p>
          <a:p>
            <a:pPr marL="342900" indent="-342900" algn="just">
              <a:spcBef>
                <a:spcPts val="0"/>
              </a:spcBef>
              <a:spcAft>
                <a:spcPts val="0"/>
              </a:spcAft>
              <a:buClrTx/>
              <a:buFont typeface="+mj-lt"/>
              <a:buAutoNum type="arabicPeriod"/>
            </a:pPr>
            <a:r>
              <a:rPr lang="en-US" sz="1800" dirty="0">
                <a:latin typeface="+mj-lt"/>
              </a:rPr>
              <a:t>Benefit Low-to Moderate Income Persons* (LMI)</a:t>
            </a:r>
          </a:p>
          <a:p>
            <a:pPr marL="342900" indent="-342900" algn="just">
              <a:spcBef>
                <a:spcPts val="0"/>
              </a:spcBef>
              <a:spcAft>
                <a:spcPts val="0"/>
              </a:spcAft>
              <a:buClrTx/>
              <a:buFont typeface="+mj-lt"/>
              <a:buAutoNum type="arabicPeriod"/>
            </a:pPr>
            <a:r>
              <a:rPr lang="en-US" sz="1800" dirty="0">
                <a:latin typeface="+mj-lt"/>
              </a:rPr>
              <a:t>Prevention or Elimination of Slums or Blight</a:t>
            </a:r>
          </a:p>
          <a:p>
            <a:pPr marL="342900" indent="-342900" algn="just">
              <a:spcBef>
                <a:spcPts val="0"/>
              </a:spcBef>
              <a:spcAft>
                <a:spcPts val="0"/>
              </a:spcAft>
              <a:buClrTx/>
              <a:buFont typeface="+mj-lt"/>
              <a:buAutoNum type="arabicPeriod"/>
            </a:pPr>
            <a:r>
              <a:rPr lang="en-US" sz="1800" dirty="0">
                <a:latin typeface="+mj-lt"/>
              </a:rPr>
              <a:t>Urgent Need</a:t>
            </a:r>
          </a:p>
          <a:p>
            <a:pPr algn="just">
              <a:spcBef>
                <a:spcPts val="600"/>
              </a:spcBef>
              <a:spcAft>
                <a:spcPts val="0"/>
              </a:spcAft>
              <a:buClrTx/>
            </a:pPr>
            <a:r>
              <a:rPr lang="en-US" sz="1800" dirty="0">
                <a:latin typeface="+mj-lt"/>
              </a:rPr>
              <a:t>*The following slides will review the most used National Objective (LMI) and it’s subcategories.</a:t>
            </a:r>
          </a:p>
          <a:p>
            <a:pPr algn="just"/>
            <a:r>
              <a:rPr lang="en-US" sz="1100" i="1" dirty="0">
                <a:latin typeface="+mj-lt"/>
              </a:rPr>
              <a:t>For questions regarding a National Objective not listed within this presentation, please contact our office directly or refer to link provided.</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3514" y="1645920"/>
            <a:ext cx="6123515" cy="3566160"/>
          </a:xfrm>
        </p:spPr>
      </p:pic>
      <p:sp>
        <p:nvSpPr>
          <p:cNvPr id="8" name="Rectangle 7"/>
          <p:cNvSpPr/>
          <p:nvPr/>
        </p:nvSpPr>
        <p:spPr>
          <a:xfrm>
            <a:off x="4972050" y="5137607"/>
            <a:ext cx="6949440" cy="646331"/>
          </a:xfrm>
          <a:prstGeom prst="rect">
            <a:avLst/>
          </a:prstGeom>
        </p:spPr>
        <p:txBody>
          <a:bodyPr wrap="square">
            <a:spAutoFit/>
          </a:bodyPr>
          <a:lstStyle/>
          <a:p>
            <a:r>
              <a:rPr lang="en-US" dirty="0"/>
              <a:t>Additional information on CDBG National Objectives can be found at the following link: </a:t>
            </a:r>
            <a:r>
              <a:rPr lang="en-US" dirty="0">
                <a:hlinkClick r:id="rId3"/>
              </a:rPr>
              <a:t>https://www.ecfr.gov/current/title-24/part-570#570.208</a:t>
            </a:r>
            <a:endParaRPr lang="en-US" dirty="0"/>
          </a:p>
        </p:txBody>
      </p:sp>
      <p:sp>
        <p:nvSpPr>
          <p:cNvPr id="9" name="Rounded Rectangle 8"/>
          <p:cNvSpPr/>
          <p:nvPr/>
        </p:nvSpPr>
        <p:spPr>
          <a:xfrm>
            <a:off x="5337810" y="682138"/>
            <a:ext cx="6217920" cy="7150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just"/>
            <a:r>
              <a:rPr lang="en-US" dirty="0">
                <a:latin typeface="+mj-lt"/>
              </a:rPr>
              <a:t>The authorizing statue of the CDBG program requires that each activity funded meet one of three National Objectives. </a:t>
            </a:r>
          </a:p>
        </p:txBody>
      </p:sp>
    </p:spTree>
    <p:extLst>
      <p:ext uri="{BB962C8B-B14F-4D97-AF65-F5344CB8AC3E}">
        <p14:creationId xmlns:p14="http://schemas.microsoft.com/office/powerpoint/2010/main" val="2945753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CDBG – LMI NATIONAL OBJECTIVE</a:t>
            </a:r>
            <a:endParaRPr lang="en-US" sz="4700" b="1" dirty="0"/>
          </a:p>
        </p:txBody>
      </p:sp>
      <p:sp>
        <p:nvSpPr>
          <p:cNvPr id="3" name="Content Placeholder 2"/>
          <p:cNvSpPr>
            <a:spLocks noGrp="1"/>
          </p:cNvSpPr>
          <p:nvPr>
            <p:ph idx="1"/>
          </p:nvPr>
        </p:nvSpPr>
        <p:spPr/>
        <p:txBody>
          <a:bodyPr/>
          <a:lstStyle/>
          <a:p>
            <a:pPr algn="just"/>
            <a:r>
              <a:rPr lang="en-US" dirty="0">
                <a:latin typeface="+mj-lt"/>
              </a:rPr>
              <a:t>The LMI national objective is often referred to as the “primary” national objective because the statute requires that the City expend 70 percent of CDBG funds to benefit LMI persons.</a:t>
            </a:r>
          </a:p>
          <a:p>
            <a:pPr algn="just"/>
            <a:r>
              <a:rPr lang="en-US" dirty="0">
                <a:latin typeface="+mj-lt"/>
              </a:rPr>
              <a:t>The following slides will cover </a:t>
            </a:r>
            <a:r>
              <a:rPr lang="en-US" b="1" u="sng" dirty="0">
                <a:latin typeface="+mj-lt"/>
              </a:rPr>
              <a:t>two</a:t>
            </a:r>
            <a:r>
              <a:rPr lang="en-US" dirty="0">
                <a:latin typeface="+mj-lt"/>
              </a:rPr>
              <a:t> of the four categories that can be used to meet the LMI national objective:</a:t>
            </a:r>
          </a:p>
          <a:p>
            <a:pPr marL="3482975" indent="-90488">
              <a:spcBef>
                <a:spcPts val="2400"/>
              </a:spcBef>
              <a:buClrTx/>
              <a:buFont typeface="Wingdings" panose="05000000000000000000" pitchFamily="2" charset="2"/>
              <a:buChar char="Ø"/>
            </a:pPr>
            <a:r>
              <a:rPr lang="en-US" b="1" u="sng" dirty="0">
                <a:solidFill>
                  <a:schemeClr val="accent2"/>
                </a:solidFill>
                <a:latin typeface="+mj-lt"/>
              </a:rPr>
              <a:t>Area benefit activities</a:t>
            </a:r>
          </a:p>
          <a:p>
            <a:pPr marL="3482975" indent="-90488">
              <a:buClrTx/>
              <a:buFont typeface="Wingdings" panose="05000000000000000000" pitchFamily="2" charset="2"/>
              <a:buChar char="Ø"/>
            </a:pPr>
            <a:r>
              <a:rPr lang="en-US" b="1" u="sng" dirty="0">
                <a:solidFill>
                  <a:schemeClr val="accent2"/>
                </a:solidFill>
                <a:latin typeface="+mj-lt"/>
              </a:rPr>
              <a:t>Limited clientele activities</a:t>
            </a:r>
          </a:p>
          <a:p>
            <a:pPr marL="3482975" indent="-90488">
              <a:buClrTx/>
              <a:buFont typeface="Wingdings" panose="05000000000000000000" pitchFamily="2" charset="2"/>
              <a:buChar char="Ø"/>
            </a:pPr>
            <a:r>
              <a:rPr lang="en-US" dirty="0">
                <a:latin typeface="+mj-lt"/>
              </a:rPr>
              <a:t>Housing activities</a:t>
            </a:r>
          </a:p>
          <a:p>
            <a:pPr marL="3482975" indent="-90488">
              <a:buClrTx/>
              <a:buFont typeface="Wingdings" panose="05000000000000000000" pitchFamily="2" charset="2"/>
              <a:buChar char="Ø"/>
            </a:pPr>
            <a:r>
              <a:rPr lang="en-US" dirty="0">
                <a:latin typeface="+mj-lt"/>
              </a:rPr>
              <a:t>Job creation or retention activities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977" y="3190858"/>
            <a:ext cx="2500596" cy="2678236"/>
          </a:xfrm>
          <a:prstGeom prst="rect">
            <a:avLst/>
          </a:prstGeom>
        </p:spPr>
      </p:pic>
    </p:spTree>
    <p:extLst>
      <p:ext uri="{BB962C8B-B14F-4D97-AF65-F5344CB8AC3E}">
        <p14:creationId xmlns:p14="http://schemas.microsoft.com/office/powerpoint/2010/main" val="1194438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	</a:t>
            </a:r>
          </a:p>
        </p:txBody>
      </p:sp>
      <p:sp>
        <p:nvSpPr>
          <p:cNvPr id="3" name="Content Placeholder 2"/>
          <p:cNvSpPr>
            <a:spLocks noGrp="1"/>
          </p:cNvSpPr>
          <p:nvPr>
            <p:ph idx="1"/>
          </p:nvPr>
        </p:nvSpPr>
        <p:spPr/>
        <p:txBody>
          <a:bodyPr>
            <a:normAutofit lnSpcReduction="10000"/>
          </a:bodyPr>
          <a:lstStyle/>
          <a:p>
            <a:pPr algn="just"/>
            <a:r>
              <a:rPr lang="en-US" dirty="0"/>
              <a:t>In place of an in-person workshop, the City of Pasadena’s Community Development Department has made available for download this narrative Application Workshop PowerPoint Presentation. All applicants are </a:t>
            </a:r>
            <a:r>
              <a:rPr lang="en-US" b="1" i="1" u="sng" dirty="0"/>
              <a:t>strongly</a:t>
            </a:r>
            <a:r>
              <a:rPr lang="en-US" dirty="0"/>
              <a:t> encouraged to review this presentation to assist in the application process. </a:t>
            </a:r>
          </a:p>
          <a:p>
            <a:pPr algn="just"/>
            <a:r>
              <a:rPr lang="en-US" dirty="0"/>
              <a:t>The Community Development Department staff will be available virtually, via a Zoom Q&amp;A to answer questions relating to this PowerPoint and application process. Please refer to the posted </a:t>
            </a:r>
            <a:r>
              <a:rPr lang="en-US" b="1" dirty="0"/>
              <a:t>Public Notice </a:t>
            </a:r>
            <a:r>
              <a:rPr lang="en-US" dirty="0"/>
              <a:t>located at the following link for more information on the date/time/login information for the Zoom Q&amp;A Meeting: </a:t>
            </a:r>
            <a:r>
              <a:rPr lang="en-US" dirty="0">
                <a:hlinkClick r:id="rId2"/>
              </a:rPr>
              <a:t>https://www.pasadenatx.gov/622/Plans-Notices</a:t>
            </a:r>
            <a:r>
              <a:rPr lang="en-US" dirty="0"/>
              <a:t>.</a:t>
            </a:r>
          </a:p>
          <a:p>
            <a:pPr algn="just"/>
            <a:r>
              <a:rPr lang="en-US" dirty="0"/>
              <a:t>Any questions or concerns may be sent via email to: </a:t>
            </a:r>
            <a:r>
              <a:rPr lang="en-US" dirty="0">
                <a:hlinkClick r:id="rId3"/>
              </a:rPr>
              <a:t>CommDev@pasadenatx.gov</a:t>
            </a:r>
            <a:r>
              <a:rPr lang="en-US" dirty="0"/>
              <a:t>. If you do not have internet access, please contact us at (713) 475-7294 during business hours.</a:t>
            </a:r>
          </a:p>
          <a:p>
            <a:pPr algn="r">
              <a:lnSpc>
                <a:spcPct val="110000"/>
              </a:lnSpc>
              <a:spcBef>
                <a:spcPts val="2400"/>
              </a:spcBef>
              <a:spcAft>
                <a:spcPts val="0"/>
              </a:spcAft>
            </a:pPr>
            <a:r>
              <a:rPr lang="en-US" sz="1600" dirty="0"/>
              <a:t>Monday - Thursday: 9:00 am to 4:00 pm</a:t>
            </a:r>
          </a:p>
          <a:p>
            <a:pPr algn="r">
              <a:lnSpc>
                <a:spcPct val="110000"/>
              </a:lnSpc>
              <a:spcBef>
                <a:spcPts val="0"/>
              </a:spcBef>
              <a:spcAft>
                <a:spcPts val="0"/>
              </a:spcAft>
            </a:pPr>
            <a:r>
              <a:rPr lang="en-US" sz="1600" dirty="0"/>
              <a:t>Friday: 9:00 am to 12:00 pm </a:t>
            </a:r>
          </a:p>
          <a:p>
            <a:pPr algn="r">
              <a:lnSpc>
                <a:spcPct val="110000"/>
              </a:lnSpc>
              <a:spcBef>
                <a:spcPts val="0"/>
              </a:spcBef>
              <a:spcAft>
                <a:spcPts val="0"/>
              </a:spcAft>
            </a:pPr>
            <a:r>
              <a:rPr lang="en-US" sz="1200" i="1" dirty="0"/>
              <a:t>(closed from 12:00 pm to 1:00 pm daily</a:t>
            </a:r>
            <a:r>
              <a:rPr lang="en-US" sz="1100" i="1" dirty="0"/>
              <a:t>)</a:t>
            </a:r>
          </a:p>
        </p:txBody>
      </p:sp>
    </p:spTree>
    <p:extLst>
      <p:ext uri="{BB962C8B-B14F-4D97-AF65-F5344CB8AC3E}">
        <p14:creationId xmlns:p14="http://schemas.microsoft.com/office/powerpoint/2010/main" val="31553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MOD AREA BENEFIT (LMA)</a:t>
            </a:r>
          </a:p>
        </p:txBody>
      </p:sp>
      <p:sp>
        <p:nvSpPr>
          <p:cNvPr id="4" name="Text Placeholder 3"/>
          <p:cNvSpPr>
            <a:spLocks noGrp="1"/>
          </p:cNvSpPr>
          <p:nvPr>
            <p:ph type="body" sz="half" idx="2"/>
          </p:nvPr>
        </p:nvSpPr>
        <p:spPr/>
        <p:txBody>
          <a:bodyPr/>
          <a:lstStyle/>
          <a:p>
            <a:pPr algn="just"/>
            <a:r>
              <a:rPr lang="en-US" dirty="0"/>
              <a:t>This category of LMI is the most commonly used national objective for activities that benefit a residential neighborhood. </a:t>
            </a:r>
          </a:p>
          <a:p>
            <a:pPr algn="just"/>
            <a:r>
              <a:rPr lang="en-US" dirty="0"/>
              <a:t>An area benefit activity is one that benefits </a:t>
            </a:r>
            <a:r>
              <a:rPr lang="en-US" b="1" u="sng" dirty="0"/>
              <a:t>all</a:t>
            </a:r>
            <a:r>
              <a:rPr lang="en-US" dirty="0"/>
              <a:t> residents in a particular area, where at least 51 percent of the residents are LMI persons. </a:t>
            </a:r>
          </a:p>
        </p:txBody>
      </p:sp>
      <p:sp>
        <p:nvSpPr>
          <p:cNvPr id="5" name="Content Placeholder 4"/>
          <p:cNvSpPr>
            <a:spLocks noGrp="1"/>
          </p:cNvSpPr>
          <p:nvPr>
            <p:ph idx="1"/>
          </p:nvPr>
        </p:nvSpPr>
        <p:spPr>
          <a:xfrm>
            <a:off x="4800600" y="594359"/>
            <a:ext cx="6492240" cy="5463541"/>
          </a:xfrm>
        </p:spPr>
        <p:txBody>
          <a:bodyPr>
            <a:normAutofit fontScale="85000" lnSpcReduction="10000"/>
          </a:bodyPr>
          <a:lstStyle/>
          <a:p>
            <a:pPr algn="ctr"/>
            <a:r>
              <a:rPr lang="en-US" sz="2400" b="1" u="sng" dirty="0"/>
              <a:t>Two-Step Documentation Process</a:t>
            </a:r>
          </a:p>
          <a:p>
            <a:pPr marL="457200" indent="-457200" algn="just">
              <a:buClrTx/>
              <a:buFont typeface="+mj-lt"/>
              <a:buAutoNum type="arabicParenR"/>
            </a:pPr>
            <a:r>
              <a:rPr lang="en-US" dirty="0"/>
              <a:t>Determine the Service Area</a:t>
            </a:r>
          </a:p>
          <a:p>
            <a:pPr marL="749808" lvl="1" indent="-457200" algn="just">
              <a:spcAft>
                <a:spcPts val="0"/>
              </a:spcAft>
              <a:buClrTx/>
              <a:buFont typeface="+mj-lt"/>
              <a:buAutoNum type="alphaLcParenR"/>
            </a:pPr>
            <a:r>
              <a:rPr lang="en-US" dirty="0"/>
              <a:t>Applicants must determine the service area of the activity before CDBG assistance can be provided. Considerations for drawing a service area:</a:t>
            </a:r>
          </a:p>
          <a:p>
            <a:pPr marL="932688" lvl="2" indent="-457200" algn="just">
              <a:lnSpc>
                <a:spcPct val="100000"/>
              </a:lnSpc>
              <a:spcBef>
                <a:spcPts val="0"/>
              </a:spcBef>
              <a:spcAft>
                <a:spcPts val="0"/>
              </a:spcAft>
              <a:buClrTx/>
              <a:buFont typeface="Arial" panose="020B0604020202020204" pitchFamily="34" charset="0"/>
              <a:buChar char="•"/>
            </a:pPr>
            <a:r>
              <a:rPr lang="en-US" dirty="0"/>
              <a:t>The nature of the activity</a:t>
            </a:r>
          </a:p>
          <a:p>
            <a:pPr marL="932688" lvl="2" indent="-457200" algn="just">
              <a:lnSpc>
                <a:spcPct val="100000"/>
              </a:lnSpc>
              <a:spcBef>
                <a:spcPts val="0"/>
              </a:spcBef>
              <a:spcAft>
                <a:spcPts val="0"/>
              </a:spcAft>
              <a:buClrTx/>
              <a:buFont typeface="Arial" panose="020B0604020202020204" pitchFamily="34" charset="0"/>
              <a:buChar char="•"/>
            </a:pPr>
            <a:r>
              <a:rPr lang="en-US" dirty="0"/>
              <a:t>The location of the activity</a:t>
            </a:r>
          </a:p>
          <a:p>
            <a:pPr marL="932688" lvl="2" indent="-457200" algn="just">
              <a:lnSpc>
                <a:spcPct val="100000"/>
              </a:lnSpc>
              <a:spcBef>
                <a:spcPts val="0"/>
              </a:spcBef>
              <a:spcAft>
                <a:spcPts val="0"/>
              </a:spcAft>
              <a:buClrTx/>
              <a:buFont typeface="Arial" panose="020B0604020202020204" pitchFamily="34" charset="0"/>
              <a:buChar char="•"/>
            </a:pPr>
            <a:r>
              <a:rPr lang="en-US" dirty="0"/>
              <a:t>The accessibility of the activity</a:t>
            </a:r>
          </a:p>
          <a:p>
            <a:pPr marL="932688" lvl="2" indent="-457200" algn="just">
              <a:lnSpc>
                <a:spcPct val="100000"/>
              </a:lnSpc>
              <a:spcBef>
                <a:spcPts val="0"/>
              </a:spcBef>
              <a:spcAft>
                <a:spcPts val="0"/>
              </a:spcAft>
              <a:buClrTx/>
              <a:buFont typeface="Arial" panose="020B0604020202020204" pitchFamily="34" charset="0"/>
              <a:buChar char="•"/>
            </a:pPr>
            <a:r>
              <a:rPr lang="en-US" dirty="0"/>
              <a:t>Comparable facilities/services in the area</a:t>
            </a:r>
          </a:p>
          <a:p>
            <a:pPr marL="749808" lvl="1" indent="-457200" algn="just">
              <a:buClrTx/>
              <a:buFont typeface="+mj-lt"/>
              <a:buAutoNum type="alphaLcParenR"/>
            </a:pPr>
            <a:r>
              <a:rPr lang="en-US" dirty="0"/>
              <a:t>Area must be REASONABLY DELINEATED given the type of activity – is the area delineated capturing the people that will actually benefit from the activity?</a:t>
            </a:r>
          </a:p>
          <a:p>
            <a:pPr marL="932688" lvl="2" indent="-457200" algn="just">
              <a:lnSpc>
                <a:spcPct val="100000"/>
              </a:lnSpc>
              <a:spcBef>
                <a:spcPts val="0"/>
              </a:spcBef>
              <a:spcAft>
                <a:spcPts val="0"/>
              </a:spcAft>
              <a:buClrTx/>
              <a:buFont typeface="Arial" panose="020B0604020202020204" pitchFamily="34" charset="0"/>
              <a:buChar char="•"/>
            </a:pPr>
            <a:r>
              <a:rPr lang="en-US" dirty="0"/>
              <a:t>Area does not have to use same boundaries as census</a:t>
            </a:r>
          </a:p>
          <a:p>
            <a:pPr marL="932688" lvl="2" indent="-457200" algn="just">
              <a:lnSpc>
                <a:spcPct val="100000"/>
              </a:lnSpc>
              <a:spcBef>
                <a:spcPts val="0"/>
              </a:spcBef>
              <a:spcAft>
                <a:spcPts val="0"/>
              </a:spcAft>
              <a:buClrTx/>
              <a:buFont typeface="Arial" panose="020B0604020202020204" pitchFamily="34" charset="0"/>
              <a:buChar char="•"/>
            </a:pPr>
            <a:r>
              <a:rPr lang="en-US" dirty="0"/>
              <a:t>Do not want to see services areas to benefit upper income areas but drawn in a way that shows that they benefit low income areas when they really don’t</a:t>
            </a:r>
          </a:p>
          <a:p>
            <a:pPr marL="457200" indent="-457200" algn="just">
              <a:buClrTx/>
              <a:buFont typeface="+mj-lt"/>
              <a:buAutoNum type="arabicParenR"/>
            </a:pPr>
            <a:r>
              <a:rPr lang="en-US" dirty="0"/>
              <a:t>Document the Percentage of LMI Persons</a:t>
            </a:r>
          </a:p>
          <a:p>
            <a:pPr marL="749808" lvl="1" indent="-457200" algn="just">
              <a:buClrTx/>
              <a:buFont typeface="+mj-lt"/>
              <a:buAutoNum type="alphaLcParenR"/>
            </a:pPr>
            <a:r>
              <a:rPr lang="en-US" dirty="0"/>
              <a:t>Low Moderate Income Summary Data (LMISD) – HUD provides data based on the most recent American Community Survey (ACS). HUD builds the LMI Area Data file from a special tabulation of Income and Family Size. CPD Notice 24-04 discusses how to use the LMISD geographies to match the service area.</a:t>
            </a:r>
          </a:p>
          <a:p>
            <a:pPr marL="749808" lvl="1" indent="-457200" algn="just">
              <a:buClrTx/>
              <a:buFont typeface="+mj-lt"/>
              <a:buAutoNum type="alphaLcParenR"/>
            </a:pPr>
            <a:r>
              <a:rPr lang="en-US" dirty="0"/>
              <a:t>Local Income Survey – Applicant conducts income survey and complies data for submission and review. HUD Notice CPD-14-013 provides guidelines for conducting an income survey for LMA activities. CPD Notice 24-04 provides policy regarding the minimum standards for confidence internal and margin of error for local income surveys.</a:t>
            </a:r>
          </a:p>
        </p:txBody>
      </p:sp>
      <p:pic>
        <p:nvPicPr>
          <p:cNvPr id="6" name="Picture 4" descr="Image result for play button clip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551" b="16218"/>
          <a:stretch/>
        </p:blipFill>
        <p:spPr bwMode="auto">
          <a:xfrm>
            <a:off x="4316114" y="6015644"/>
            <a:ext cx="804087"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20640" y="5979509"/>
            <a:ext cx="5852160" cy="584775"/>
          </a:xfrm>
          <a:prstGeom prst="rect">
            <a:avLst/>
          </a:prstGeom>
          <a:noFill/>
        </p:spPr>
        <p:txBody>
          <a:bodyPr wrap="square" rtlCol="0">
            <a:spAutoFit/>
          </a:bodyPr>
          <a:lstStyle/>
          <a:p>
            <a:r>
              <a:rPr lang="en-US" sz="1600" dirty="0">
                <a:solidFill>
                  <a:srgbClr val="002060"/>
                </a:solidFill>
              </a:rPr>
              <a:t>Demonstrating Area Benefit to Low- and Moderate-Income Persons:</a:t>
            </a:r>
          </a:p>
          <a:p>
            <a:r>
              <a:rPr lang="en-US" sz="1600" dirty="0">
                <a:hlinkClick r:id="rId3"/>
              </a:rPr>
              <a:t>https://www.youtube.com/watch?v=UW4Nqo11iOw</a:t>
            </a:r>
            <a:endParaRPr lang="en-US" sz="1600" dirty="0"/>
          </a:p>
        </p:txBody>
      </p:sp>
    </p:spTree>
    <p:extLst>
      <p:ext uri="{BB962C8B-B14F-4D97-AF65-F5344CB8AC3E}">
        <p14:creationId xmlns:p14="http://schemas.microsoft.com/office/powerpoint/2010/main" val="4172527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91840" cy="2286000"/>
          </a:xfrm>
        </p:spPr>
        <p:txBody>
          <a:bodyPr/>
          <a:lstStyle/>
          <a:p>
            <a:r>
              <a:rPr lang="en-US" dirty="0"/>
              <a:t>LOW MOD LIMITED CLIENTELE (LMC)</a:t>
            </a:r>
          </a:p>
        </p:txBody>
      </p:sp>
      <p:sp>
        <p:nvSpPr>
          <p:cNvPr id="3" name="Content Placeholder 2"/>
          <p:cNvSpPr>
            <a:spLocks noGrp="1"/>
          </p:cNvSpPr>
          <p:nvPr>
            <p:ph idx="1"/>
          </p:nvPr>
        </p:nvSpPr>
        <p:spPr>
          <a:xfrm>
            <a:off x="4800600" y="1280160"/>
            <a:ext cx="6583680" cy="4297680"/>
          </a:xfrm>
        </p:spPr>
        <p:txBody>
          <a:bodyPr>
            <a:normAutofit fontScale="85000" lnSpcReduction="10000"/>
          </a:bodyPr>
          <a:lstStyle/>
          <a:p>
            <a:pPr algn="ctr"/>
            <a:r>
              <a:rPr lang="en-US" b="1" u="sng" dirty="0"/>
              <a:t>Low Mod Limited Clientele Qualification Requirements</a:t>
            </a:r>
          </a:p>
          <a:p>
            <a:pPr algn="just"/>
            <a:r>
              <a:rPr lang="en-US" dirty="0"/>
              <a:t>With respect to determining the beneficiaries of activities as LMI and qualifying under the limited clientele category, activities </a:t>
            </a:r>
            <a:r>
              <a:rPr lang="en-US" b="1" u="sng" dirty="0"/>
              <a:t>must</a:t>
            </a:r>
            <a:r>
              <a:rPr lang="en-US" dirty="0"/>
              <a:t> meet </a:t>
            </a:r>
            <a:r>
              <a:rPr lang="en-US" b="1" u="sng" dirty="0"/>
              <a:t>one</a:t>
            </a:r>
            <a:r>
              <a:rPr lang="en-US" dirty="0"/>
              <a:t> of the following tests:</a:t>
            </a:r>
          </a:p>
          <a:p>
            <a:pPr marL="457200" indent="-457200" algn="just">
              <a:lnSpc>
                <a:spcPct val="100000"/>
              </a:lnSpc>
              <a:spcBef>
                <a:spcPts val="0"/>
              </a:spcBef>
              <a:spcAft>
                <a:spcPts val="0"/>
              </a:spcAft>
              <a:buClrTx/>
              <a:buFont typeface="+mj-lt"/>
              <a:buAutoNum type="arabicParenR"/>
            </a:pPr>
            <a:r>
              <a:rPr lang="en-US" dirty="0"/>
              <a:t>Benefit a clientele that is generally presumed to be principally LMI </a:t>
            </a:r>
            <a:r>
              <a:rPr lang="en-US" sz="1600" dirty="0"/>
              <a:t>(abused children, battered spouses, severely disabled adults, homeless persons, illiterate adults, persons with AIDS, migrant farm workers and elderly); </a:t>
            </a:r>
            <a:r>
              <a:rPr lang="en-US" dirty="0"/>
              <a:t>or</a:t>
            </a:r>
          </a:p>
          <a:p>
            <a:pPr marL="457200" indent="-457200" algn="just">
              <a:lnSpc>
                <a:spcPct val="100000"/>
              </a:lnSpc>
              <a:spcBef>
                <a:spcPts val="0"/>
              </a:spcBef>
              <a:spcAft>
                <a:spcPts val="0"/>
              </a:spcAft>
              <a:buClrTx/>
              <a:buFont typeface="+mj-lt"/>
              <a:buAutoNum type="arabicParenR"/>
            </a:pPr>
            <a:r>
              <a:rPr lang="en-US" dirty="0"/>
              <a:t>Require documentation on family size and income in order to show that at least 51 percent of the clientele are LMI*; or </a:t>
            </a:r>
          </a:p>
          <a:p>
            <a:pPr marL="457200" indent="-457200" algn="just">
              <a:lnSpc>
                <a:spcPct val="100000"/>
              </a:lnSpc>
              <a:spcBef>
                <a:spcPts val="0"/>
              </a:spcBef>
              <a:spcAft>
                <a:spcPts val="0"/>
              </a:spcAft>
              <a:buClrTx/>
              <a:buFont typeface="+mj-lt"/>
              <a:buAutoNum type="arabicParenR"/>
            </a:pPr>
            <a:r>
              <a:rPr lang="en-US" dirty="0"/>
              <a:t>Have income eligibility requirements limiting the activity to LMI persons only*; or</a:t>
            </a:r>
          </a:p>
          <a:p>
            <a:pPr marL="457200" indent="-457200" algn="just">
              <a:lnSpc>
                <a:spcPct val="100000"/>
              </a:lnSpc>
              <a:spcBef>
                <a:spcPts val="0"/>
              </a:spcBef>
              <a:spcAft>
                <a:spcPts val="0"/>
              </a:spcAft>
              <a:buClrTx/>
              <a:buFont typeface="+mj-lt"/>
              <a:buAutoNum type="arabicParenR"/>
            </a:pPr>
            <a:r>
              <a:rPr lang="en-US" dirty="0"/>
              <a:t>Be of such nature and in such a location that it can be concluded that clients are primarily LMI persons. </a:t>
            </a:r>
          </a:p>
          <a:p>
            <a:pPr marL="457200" indent="-457200" algn="just">
              <a:lnSpc>
                <a:spcPct val="100000"/>
              </a:lnSpc>
              <a:spcBef>
                <a:spcPts val="0"/>
              </a:spcBef>
              <a:spcAft>
                <a:spcPts val="0"/>
              </a:spcAft>
              <a:buClrTx/>
              <a:buFont typeface="+mj-lt"/>
              <a:buAutoNum type="arabicParenR"/>
            </a:pPr>
            <a:endParaRPr lang="en-US" dirty="0"/>
          </a:p>
          <a:p>
            <a:pPr marL="0" indent="0" algn="just">
              <a:lnSpc>
                <a:spcPct val="100000"/>
              </a:lnSpc>
              <a:spcBef>
                <a:spcPts val="0"/>
              </a:spcBef>
              <a:spcAft>
                <a:spcPts val="0"/>
              </a:spcAft>
              <a:buClrTx/>
              <a:buNone/>
            </a:pPr>
            <a:r>
              <a:rPr lang="en-US" dirty="0"/>
              <a:t>*Applicant’s who select either options 2 or 3 for qualifying must collect information during client intake and ensure they have policies and procedures in place for collecting and securing documentation. </a:t>
            </a:r>
          </a:p>
          <a:p>
            <a:pPr marL="0" indent="0">
              <a:lnSpc>
                <a:spcPct val="100000"/>
              </a:lnSpc>
              <a:spcBef>
                <a:spcPts val="0"/>
              </a:spcBef>
              <a:spcAft>
                <a:spcPts val="0"/>
              </a:spcAft>
              <a:buClrTx/>
              <a:buNone/>
            </a:pPr>
            <a:endParaRPr lang="en-US" dirty="0"/>
          </a:p>
        </p:txBody>
      </p:sp>
      <p:sp>
        <p:nvSpPr>
          <p:cNvPr id="4" name="Text Placeholder 3"/>
          <p:cNvSpPr>
            <a:spLocks noGrp="1"/>
          </p:cNvSpPr>
          <p:nvPr>
            <p:ph type="body" sz="half" idx="2"/>
          </p:nvPr>
        </p:nvSpPr>
        <p:spPr/>
        <p:txBody>
          <a:bodyPr/>
          <a:lstStyle/>
          <a:p>
            <a:pPr algn="just"/>
            <a:r>
              <a:rPr lang="en-US" dirty="0"/>
              <a:t>The LMC category is a second way to qualify specific activities under the LMI benefit national objective. Under this category, 51 percent of the beneficiaries of an activity </a:t>
            </a:r>
            <a:r>
              <a:rPr lang="en-US" b="1" u="sng" dirty="0"/>
              <a:t>have to be </a:t>
            </a:r>
            <a:r>
              <a:rPr lang="en-US" dirty="0"/>
              <a:t>LMI persons. </a:t>
            </a:r>
          </a:p>
          <a:p>
            <a:pPr algn="just"/>
            <a:r>
              <a:rPr lang="en-US" dirty="0"/>
              <a:t>In contrast to LMA, it is not the LMI concentration of the service area of the activity that determines whether the activity will qualify or not, but rather the actual number of LMI persons that benefit from the activity. </a:t>
            </a:r>
          </a:p>
        </p:txBody>
      </p:sp>
      <p:sp>
        <p:nvSpPr>
          <p:cNvPr id="5" name="Rectangle 4"/>
          <p:cNvSpPr/>
          <p:nvPr/>
        </p:nvSpPr>
        <p:spPr>
          <a:xfrm>
            <a:off x="4352108" y="5438502"/>
            <a:ext cx="7772400" cy="1138773"/>
          </a:xfrm>
          <a:prstGeom prst="rect">
            <a:avLst/>
          </a:prstGeom>
        </p:spPr>
        <p:txBody>
          <a:bodyPr wrap="square">
            <a:spAutoFit/>
          </a:bodyPr>
          <a:lstStyle/>
          <a:p>
            <a:pPr algn="just"/>
            <a:r>
              <a:rPr lang="en-US" sz="1400" dirty="0"/>
              <a:t>Activities that require information on family size and income must use “Eligible Income by Family Size” chart posted at the following link to determine if applicants qualify under the current low and moderate income limits:</a:t>
            </a:r>
          </a:p>
          <a:p>
            <a:pPr algn="just"/>
            <a:r>
              <a:rPr lang="en-US" sz="1400" dirty="0"/>
              <a:t> </a:t>
            </a:r>
            <a:r>
              <a:rPr lang="en-US" sz="1400" dirty="0">
                <a:hlinkClick r:id="rId2"/>
              </a:rPr>
              <a:t>https://www.pasadenatx.gov/280/Subrecipient-Organization-Information</a:t>
            </a:r>
            <a:endParaRPr lang="en-US" sz="1400" dirty="0"/>
          </a:p>
          <a:p>
            <a:pPr algn="just"/>
            <a:r>
              <a:rPr lang="en-US" sz="1200" b="1" i="1" dirty="0"/>
              <a:t>*NOTE: Income limits are updated annually and posted on the City’s website once released by HUD.</a:t>
            </a:r>
          </a:p>
        </p:txBody>
      </p:sp>
    </p:spTree>
    <p:extLst>
      <p:ext uri="{BB962C8B-B14F-4D97-AF65-F5344CB8AC3E}">
        <p14:creationId xmlns:p14="http://schemas.microsoft.com/office/powerpoint/2010/main" val="2050077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CDBG ADDITIONAL RESOURCES</a:t>
            </a:r>
          </a:p>
        </p:txBody>
      </p:sp>
      <p:sp>
        <p:nvSpPr>
          <p:cNvPr id="5" name="Text Placeholder 4"/>
          <p:cNvSpPr>
            <a:spLocks noGrp="1"/>
          </p:cNvSpPr>
          <p:nvPr>
            <p:ph idx="1"/>
          </p:nvPr>
        </p:nvSpPr>
        <p:spPr/>
        <p:txBody>
          <a:bodyPr>
            <a:normAutofit/>
          </a:bodyPr>
          <a:lstStyle/>
          <a:p>
            <a:pPr algn="just">
              <a:buClrTx/>
            </a:pPr>
            <a:r>
              <a:rPr lang="en-US" dirty="0"/>
              <a:t>The links listed on this slide are resource tools for those seeking additional information regarding CDBG regulations, requirements and overall program management.</a:t>
            </a:r>
          </a:p>
          <a:p>
            <a:pPr>
              <a:buClrTx/>
              <a:buFont typeface="Wingdings" panose="05000000000000000000" pitchFamily="2" charset="2"/>
              <a:buChar char="q"/>
            </a:pPr>
            <a:r>
              <a:rPr lang="en-US" dirty="0"/>
              <a:t>Income Eligibility Calculator </a:t>
            </a:r>
            <a:r>
              <a:rPr lang="en-US" dirty="0">
                <a:hlinkClick r:id="rId2"/>
              </a:rPr>
              <a:t>https://www.hudexchange.info/incomecalculator/</a:t>
            </a:r>
            <a:endParaRPr lang="en-US" dirty="0"/>
          </a:p>
          <a:p>
            <a:pPr>
              <a:buClrTx/>
              <a:buFont typeface="Wingdings" panose="05000000000000000000" pitchFamily="2" charset="2"/>
              <a:buChar char="q"/>
            </a:pPr>
            <a:r>
              <a:rPr lang="en-US" dirty="0"/>
              <a:t>Basically CDBG Guidebook </a:t>
            </a:r>
            <a:r>
              <a:rPr lang="en-US" dirty="0">
                <a:hlinkClick r:id="rId3"/>
              </a:rPr>
              <a:t>https://www.hudexchange.info/resource/19/basically-cdbg-training-guidebook-and-slides/</a:t>
            </a:r>
            <a:endParaRPr lang="en-US" dirty="0"/>
          </a:p>
          <a:p>
            <a:pPr>
              <a:buClrTx/>
              <a:buFont typeface="Wingdings" panose="05000000000000000000" pitchFamily="2" charset="2"/>
              <a:buChar char="q"/>
            </a:pPr>
            <a:r>
              <a:rPr lang="en-US" dirty="0"/>
              <a:t>HUD CDBG Income Limits </a:t>
            </a:r>
            <a:r>
              <a:rPr lang="en-US" dirty="0">
                <a:hlinkClick r:id="rId4"/>
              </a:rPr>
              <a:t>https://www.hudexchange.info/resource/5334/cdbg-income-limits/</a:t>
            </a:r>
            <a:endParaRPr lang="en-US" dirty="0"/>
          </a:p>
          <a:p>
            <a:pPr>
              <a:buClrTx/>
              <a:buFont typeface="Wingdings" panose="05000000000000000000" pitchFamily="2" charset="2"/>
              <a:buChar char="q"/>
            </a:pPr>
            <a:r>
              <a:rPr lang="en-US" dirty="0"/>
              <a:t>Playing by the Rules Handbook </a:t>
            </a:r>
            <a:r>
              <a:rPr lang="en-US" dirty="0">
                <a:hlinkClick r:id="rId5"/>
              </a:rPr>
              <a:t>https://www.pasadenatx.gov/DocumentCenter/View/6173/</a:t>
            </a:r>
          </a:p>
          <a:p>
            <a:pPr marL="0" indent="0">
              <a:spcBef>
                <a:spcPts val="0"/>
              </a:spcBef>
              <a:buClrTx/>
              <a:buNone/>
            </a:pPr>
            <a:r>
              <a:rPr lang="en-US" dirty="0">
                <a:hlinkClick r:id="rId5"/>
              </a:rPr>
              <a:t>Playing-by-the-Rules-Handbook-PDF</a:t>
            </a:r>
            <a:endParaRPr lang="en-US" dirty="0">
              <a:hlinkClick r:id="rId5"/>
            </a:endParaRPr>
          </a:p>
          <a:p>
            <a:pPr>
              <a:buClrTx/>
              <a:buFont typeface="Wingdings" panose="05000000000000000000" pitchFamily="2" charset="2"/>
              <a:buChar char="q"/>
            </a:pPr>
            <a:r>
              <a:rPr lang="en-US" dirty="0"/>
              <a:t>CDBG in 3 Minutes Video </a:t>
            </a:r>
            <a:r>
              <a:rPr lang="en-US" dirty="0">
                <a:hlinkClick r:id="rId6"/>
              </a:rPr>
              <a:t>https://www.youtube.com/watch?v=AvQe6YzbCXk</a:t>
            </a:r>
            <a:endParaRPr lang="en-US" dirty="0"/>
          </a:p>
        </p:txBody>
      </p:sp>
    </p:spTree>
    <p:extLst>
      <p:ext uri="{BB962C8B-B14F-4D97-AF65-F5344CB8AC3E}">
        <p14:creationId xmlns:p14="http://schemas.microsoft.com/office/powerpoint/2010/main" val="3437927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SOLUTIONS GRANTS (ESG)</a:t>
            </a:r>
          </a:p>
        </p:txBody>
      </p:sp>
      <p:sp>
        <p:nvSpPr>
          <p:cNvPr id="4" name="Text Placeholder 3"/>
          <p:cNvSpPr>
            <a:spLocks noGrp="1"/>
          </p:cNvSpPr>
          <p:nvPr>
            <p:ph type="body" sz="half" idx="2"/>
          </p:nvPr>
        </p:nvSpPr>
        <p:spPr>
          <a:xfrm>
            <a:off x="1097280" y="5907024"/>
            <a:ext cx="10113264" cy="731520"/>
          </a:xfrm>
        </p:spPr>
        <p:txBody>
          <a:bodyPr>
            <a:normAutofit fontScale="92500"/>
          </a:bodyPr>
          <a:lstStyle/>
          <a:p>
            <a:pPr algn="just"/>
            <a:r>
              <a:rPr lang="en-US" dirty="0"/>
              <a:t>The ESG program provides funding to: (1) engage homeless individuals and families living on the streets; (2) improve the number and quality of emergency shelters for homeless individuals and families; (3) help operate these shelters; (4) provide essential services to shelter residents; (5) rapidly re-house homeless individuals and families, and (6) prevent families/individuals from becoming homeless. </a:t>
            </a: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7064854" cy="5074920"/>
          </a:xfrm>
          <a:prstGeom prst="rect">
            <a:avLst/>
          </a:prstGeom>
        </p:spPr>
      </p:pic>
      <p:sp>
        <p:nvSpPr>
          <p:cNvPr id="6" name="Rectangle 5"/>
          <p:cNvSpPr/>
          <p:nvPr/>
        </p:nvSpPr>
        <p:spPr>
          <a:xfrm>
            <a:off x="9461381" y="0"/>
            <a:ext cx="2730619" cy="2015936"/>
          </a:xfrm>
          <a:prstGeom prst="rect">
            <a:avLst/>
          </a:prstGeom>
          <a:noFill/>
        </p:spPr>
        <p:txBody>
          <a:bodyPr wrap="none" lIns="91440" tIns="45720" rIns="91440" bIns="45720">
            <a:spAutoFit/>
          </a:bodyPr>
          <a:lstStyle/>
          <a:p>
            <a:pPr algn="ctr"/>
            <a:r>
              <a:rPr lang="en-US" sz="12500" b="1" dirty="0">
                <a:ln w="6600">
                  <a:solidFill>
                    <a:schemeClr val="accent2"/>
                  </a:solidFill>
                  <a:prstDash val="solid"/>
                </a:ln>
                <a:solidFill>
                  <a:srgbClr val="FFFFFF"/>
                </a:solidFill>
                <a:effectLst>
                  <a:outerShdw dist="38100" dir="2700000" algn="tl" rotWithShape="0">
                    <a:schemeClr val="accent2"/>
                  </a:outerShdw>
                </a:effectLst>
              </a:rPr>
              <a:t>ESG</a:t>
            </a:r>
            <a:endParaRPr lang="en-US" sz="125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Rectangle 6"/>
          <p:cNvSpPr/>
          <p:nvPr/>
        </p:nvSpPr>
        <p:spPr>
          <a:xfrm>
            <a:off x="9245600" y="3637541"/>
            <a:ext cx="2870899" cy="1200329"/>
          </a:xfrm>
          <a:prstGeom prst="rect">
            <a:avLst/>
          </a:prstGeom>
        </p:spPr>
        <p:txBody>
          <a:bodyPr wrap="square">
            <a:spAutoFit/>
          </a:bodyPr>
          <a:lstStyle/>
          <a:p>
            <a:pPr algn="r"/>
            <a:r>
              <a:rPr lang="en-US" dirty="0">
                <a:solidFill>
                  <a:schemeClr val="tx2"/>
                </a:solidFill>
                <a:latin typeface="+mj-lt"/>
              </a:rPr>
              <a:t>ESG information contact:</a:t>
            </a:r>
          </a:p>
          <a:p>
            <a:pPr algn="r"/>
            <a:r>
              <a:rPr lang="en-US" dirty="0">
                <a:solidFill>
                  <a:schemeClr val="tx2"/>
                </a:solidFill>
                <a:latin typeface="+mj-lt"/>
              </a:rPr>
              <a:t>Kristine Singleton</a:t>
            </a:r>
          </a:p>
          <a:p>
            <a:pPr algn="r"/>
            <a:r>
              <a:rPr lang="en-US" dirty="0">
                <a:solidFill>
                  <a:schemeClr val="tx2"/>
                </a:solidFill>
                <a:latin typeface="+mj-lt"/>
              </a:rPr>
              <a:t>(713) 475-7051 </a:t>
            </a:r>
          </a:p>
          <a:p>
            <a:pPr algn="r"/>
            <a:r>
              <a:rPr lang="en-US" dirty="0">
                <a:solidFill>
                  <a:schemeClr val="tx2"/>
                </a:solidFill>
                <a:latin typeface="+mj-lt"/>
              </a:rPr>
              <a:t>ksingleton@pasadenatx.gov</a:t>
            </a:r>
          </a:p>
        </p:txBody>
      </p:sp>
    </p:spTree>
    <p:extLst>
      <p:ext uri="{BB962C8B-B14F-4D97-AF65-F5344CB8AC3E}">
        <p14:creationId xmlns:p14="http://schemas.microsoft.com/office/powerpoint/2010/main" val="4056684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ESG PROGRAM COMPONENTS</a:t>
            </a:r>
          </a:p>
        </p:txBody>
      </p:sp>
      <p:sp>
        <p:nvSpPr>
          <p:cNvPr id="4" name="Text Placeholder 3"/>
          <p:cNvSpPr>
            <a:spLocks noGrp="1"/>
          </p:cNvSpPr>
          <p:nvPr>
            <p:ph type="body" sz="half" idx="2"/>
          </p:nvPr>
        </p:nvSpPr>
        <p:spPr/>
        <p:txBody>
          <a:bodyPr>
            <a:normAutofit lnSpcReduction="10000"/>
          </a:bodyPr>
          <a:lstStyle/>
          <a:p>
            <a:pPr lvl="0" algn="just">
              <a:buClr>
                <a:srgbClr val="D34817"/>
              </a:buClr>
            </a:pPr>
            <a:r>
              <a:rPr lang="en-US" sz="1800" dirty="0">
                <a:latin typeface="Calibri Light" panose="020F0302020204030204"/>
              </a:rPr>
              <a:t>There are five program components under ESG, each with their own set of eligible activities and costs:</a:t>
            </a:r>
          </a:p>
          <a:p>
            <a:pPr marL="342900" lvl="0" indent="-342900" algn="just">
              <a:spcBef>
                <a:spcPts val="0"/>
              </a:spcBef>
              <a:spcAft>
                <a:spcPts val="0"/>
              </a:spcAft>
              <a:buClrTx/>
              <a:buFont typeface="+mj-lt"/>
              <a:buAutoNum type="arabicPeriod"/>
            </a:pPr>
            <a:r>
              <a:rPr lang="en-US" sz="1800" dirty="0">
                <a:latin typeface="Calibri Light" panose="020F0302020204030204"/>
              </a:rPr>
              <a:t>Street Outreach</a:t>
            </a:r>
          </a:p>
          <a:p>
            <a:pPr marL="342900" lvl="0" indent="-342900" algn="just">
              <a:spcBef>
                <a:spcPts val="0"/>
              </a:spcBef>
              <a:spcAft>
                <a:spcPts val="0"/>
              </a:spcAft>
              <a:buClrTx/>
              <a:buFont typeface="+mj-lt"/>
              <a:buAutoNum type="arabicPeriod"/>
            </a:pPr>
            <a:r>
              <a:rPr lang="en-US" sz="1800" dirty="0">
                <a:latin typeface="Calibri Light" panose="020F0302020204030204"/>
              </a:rPr>
              <a:t>Emergency Shelter</a:t>
            </a:r>
          </a:p>
          <a:p>
            <a:pPr marL="342900" lvl="0" indent="-342900" algn="just">
              <a:spcBef>
                <a:spcPts val="0"/>
              </a:spcBef>
              <a:spcAft>
                <a:spcPts val="0"/>
              </a:spcAft>
              <a:buClrTx/>
              <a:buFont typeface="+mj-lt"/>
              <a:buAutoNum type="arabicPeriod"/>
            </a:pPr>
            <a:r>
              <a:rPr lang="en-US" sz="1800" dirty="0">
                <a:latin typeface="Calibri Light" panose="020F0302020204030204"/>
              </a:rPr>
              <a:t>Rapid Re-Housing</a:t>
            </a:r>
          </a:p>
          <a:p>
            <a:pPr marL="342900" lvl="0" indent="-342900" algn="just">
              <a:spcBef>
                <a:spcPts val="0"/>
              </a:spcBef>
              <a:spcAft>
                <a:spcPts val="0"/>
              </a:spcAft>
              <a:buClrTx/>
              <a:buFont typeface="+mj-lt"/>
              <a:buAutoNum type="arabicPeriod"/>
            </a:pPr>
            <a:r>
              <a:rPr lang="en-US" sz="1800" dirty="0">
                <a:latin typeface="Calibri Light" panose="020F0302020204030204"/>
              </a:rPr>
              <a:t>Homeless Prevention</a:t>
            </a:r>
          </a:p>
          <a:p>
            <a:pPr marL="342900" lvl="0" indent="-342900" algn="just">
              <a:spcBef>
                <a:spcPts val="0"/>
              </a:spcBef>
              <a:spcAft>
                <a:spcPts val="0"/>
              </a:spcAft>
              <a:buClrTx/>
              <a:buFont typeface="+mj-lt"/>
              <a:buAutoNum type="arabicPeriod"/>
            </a:pPr>
            <a:r>
              <a:rPr lang="en-US" sz="1800" dirty="0">
                <a:latin typeface="Calibri Light" panose="020F0302020204030204"/>
              </a:rPr>
              <a:t>Homeless Management Information System (HMIS)</a:t>
            </a:r>
          </a:p>
          <a:p>
            <a:pPr marL="342900" lvl="0" indent="-342900" algn="just">
              <a:spcBef>
                <a:spcPts val="0"/>
              </a:spcBef>
              <a:spcAft>
                <a:spcPts val="0"/>
              </a:spcAft>
              <a:buClrTx/>
              <a:buFont typeface="+mj-lt"/>
              <a:buAutoNum type="arabicPeriod"/>
            </a:pPr>
            <a:endParaRPr lang="en-US" sz="1800" dirty="0">
              <a:latin typeface="Calibri Light" panose="020F0302020204030204"/>
            </a:endParaRPr>
          </a:p>
          <a:p>
            <a:pPr lvl="0" algn="just">
              <a:buClr>
                <a:srgbClr val="D34817"/>
              </a:buClr>
            </a:pPr>
            <a:r>
              <a:rPr lang="en-US" sz="1100" i="1" dirty="0">
                <a:latin typeface="Calibri Light" panose="020F0302020204030204"/>
              </a:rPr>
              <a:t>For questions regarding a program component not listed within this presentation, please contact our office directly or refer to link provided.</a:t>
            </a:r>
          </a:p>
          <a:p>
            <a:pPr algn="just"/>
            <a:endParaRPr lang="en-US" dirty="0"/>
          </a:p>
        </p:txBody>
      </p:sp>
      <p:sp>
        <p:nvSpPr>
          <p:cNvPr id="8" name="Rectangle 7"/>
          <p:cNvSpPr/>
          <p:nvPr/>
        </p:nvSpPr>
        <p:spPr>
          <a:xfrm>
            <a:off x="4090851" y="6141628"/>
            <a:ext cx="7201989" cy="584775"/>
          </a:xfrm>
          <a:prstGeom prst="rect">
            <a:avLst/>
          </a:prstGeom>
        </p:spPr>
        <p:txBody>
          <a:bodyPr wrap="square">
            <a:spAutoFit/>
          </a:bodyPr>
          <a:lstStyle/>
          <a:p>
            <a:r>
              <a:rPr lang="en-US" sz="1600" dirty="0">
                <a:solidFill>
                  <a:schemeClr val="tx2"/>
                </a:solidFill>
                <a:latin typeface="+mj-lt"/>
              </a:rPr>
              <a:t>Additional Resource: </a:t>
            </a:r>
            <a:r>
              <a:rPr lang="en-US" sz="1600" dirty="0">
                <a:solidFill>
                  <a:schemeClr val="tx2"/>
                </a:solidFill>
                <a:latin typeface="+mj-lt"/>
                <a:hlinkClick r:id="rId2"/>
              </a:rPr>
              <a:t>https://www.hudexchange.info/trainings/courses/esg-program-components-and-activities-webinar1/</a:t>
            </a:r>
            <a:endParaRPr lang="en-US" sz="1600" dirty="0">
              <a:solidFill>
                <a:schemeClr val="tx2"/>
              </a:solidFill>
              <a:latin typeface="+mj-lt"/>
            </a:endParaRPr>
          </a:p>
        </p:txBody>
      </p:sp>
      <p:sp>
        <p:nvSpPr>
          <p:cNvPr id="9" name="Content Placeholder 8"/>
          <p:cNvSpPr>
            <a:spLocks noGrp="1"/>
          </p:cNvSpPr>
          <p:nvPr>
            <p:ph idx="1"/>
          </p:nvPr>
        </p:nvSpPr>
        <p:spPr/>
        <p:txBody>
          <a:bodyPr>
            <a:normAutofit/>
          </a:bodyPr>
          <a:lstStyle/>
          <a:p>
            <a:pPr algn="just"/>
            <a:r>
              <a:rPr lang="en-US" dirty="0"/>
              <a:t>The goal of the ESG Program is to assist individuals and families EXPERIENCING HOMELESSNESS or who are AT-RISK OF HOMELESSNESS in obtaining and maintaining appropriate permanent housing through utilizing one of the following five components: </a:t>
            </a:r>
          </a:p>
        </p:txBody>
      </p:sp>
      <p:pic>
        <p:nvPicPr>
          <p:cNvPr id="10" name="Picture 9"/>
          <p:cNvPicPr>
            <a:picLocks noChangeAspect="1"/>
          </p:cNvPicPr>
          <p:nvPr/>
        </p:nvPicPr>
        <p:blipFill>
          <a:blip r:embed="rId3"/>
          <a:stretch>
            <a:fillRect/>
          </a:stretch>
        </p:blipFill>
        <p:spPr>
          <a:xfrm>
            <a:off x="5521235" y="1868417"/>
            <a:ext cx="4939832" cy="4273211"/>
          </a:xfrm>
          <a:prstGeom prst="rect">
            <a:avLst/>
          </a:prstGeom>
        </p:spPr>
      </p:pic>
    </p:spTree>
    <p:extLst>
      <p:ext uri="{BB962C8B-B14F-4D97-AF65-F5344CB8AC3E}">
        <p14:creationId xmlns:p14="http://schemas.microsoft.com/office/powerpoint/2010/main" val="216740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STREET OUTREACH</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965484039"/>
              </p:ext>
            </p:extLst>
          </p:nvPr>
        </p:nvGraphicFramePr>
        <p:xfrm>
          <a:off x="1096963" y="1846263"/>
          <a:ext cx="10058400" cy="3296920"/>
        </p:xfrm>
        <a:graphic>
          <a:graphicData uri="http://schemas.openxmlformats.org/drawingml/2006/table">
            <a:tbl>
              <a:tblPr firstRow="1" bandRow="1">
                <a:tableStyleId>{85BE263C-DBD7-4A20-BB59-AAB30ACAA65A}</a:tableStyleId>
              </a:tblPr>
              <a:tblGrid>
                <a:gridCol w="2212294">
                  <a:extLst>
                    <a:ext uri="{9D8B030D-6E8A-4147-A177-3AD203B41FA5}">
                      <a16:colId xmlns:a16="http://schemas.microsoft.com/office/drawing/2014/main" val="20000"/>
                    </a:ext>
                  </a:extLst>
                </a:gridCol>
                <a:gridCol w="7846106">
                  <a:extLst>
                    <a:ext uri="{9D8B030D-6E8A-4147-A177-3AD203B41FA5}">
                      <a16:colId xmlns:a16="http://schemas.microsoft.com/office/drawing/2014/main" val="20001"/>
                    </a:ext>
                  </a:extLst>
                </a:gridCol>
              </a:tblGrid>
              <a:tr h="370840">
                <a:tc gridSpan="2">
                  <a:txBody>
                    <a:bodyPr/>
                    <a:lstStyle/>
                    <a:p>
                      <a:pPr algn="just"/>
                      <a:r>
                        <a:rPr lang="en-US" sz="1800" b="0" u="sng" dirty="0">
                          <a:latin typeface="+mj-lt"/>
                        </a:rPr>
                        <a:t>COMPONENT DESCRIPTION</a:t>
                      </a:r>
                      <a:r>
                        <a:rPr lang="en-US" sz="1800" b="0" u="none" dirty="0">
                          <a:latin typeface="+mj-lt"/>
                        </a:rPr>
                        <a:t>:</a:t>
                      </a:r>
                      <a:r>
                        <a:rPr lang="en-US" sz="1800" b="0" u="none" baseline="0" dirty="0">
                          <a:latin typeface="+mj-lt"/>
                        </a:rPr>
                        <a:t> </a:t>
                      </a:r>
                      <a:r>
                        <a:rPr lang="en-US" sz="1800" b="0" baseline="0" dirty="0">
                          <a:latin typeface="+mj-lt"/>
                        </a:rPr>
                        <a:t>Activities under this component are designed to meet the immediate needs of unsheltered homeless people by connecting them with emergency shelter, housing, and/or critical health services. (24 CFR 576.101)</a:t>
                      </a:r>
                      <a:endParaRPr lang="en-US" sz="1800" b="0" dirty="0">
                        <a:latin typeface="+mj-lt"/>
                      </a:endParaRPr>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r>
                        <a:rPr lang="en-US" dirty="0"/>
                        <a:t>Activity Type:</a:t>
                      </a:r>
                    </a:p>
                  </a:txBody>
                  <a:tcPr/>
                </a:tc>
                <a:tc>
                  <a:txBody>
                    <a:bodyPr/>
                    <a:lstStyle/>
                    <a:p>
                      <a:r>
                        <a:rPr lang="en-US" dirty="0"/>
                        <a:t>Essential Services</a:t>
                      </a: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Eligible Costs:</a:t>
                      </a:r>
                    </a:p>
                    <a:p>
                      <a:endParaRPr lang="en-US" dirty="0"/>
                    </a:p>
                  </a:txBody>
                  <a:tcPr>
                    <a:lnR w="28575" cap="flat" cmpd="sng" algn="ctr">
                      <a:solidFill>
                        <a:srgbClr val="DDDDDD"/>
                      </a:solidFill>
                      <a:prstDash val="solid"/>
                      <a:round/>
                      <a:headEnd type="none" w="med" len="med"/>
                      <a:tailEnd type="none" w="med" len="med"/>
                    </a:lnR>
                  </a:tcPr>
                </a:tc>
                <a:tc>
                  <a:txBody>
                    <a:bodyPr/>
                    <a:lstStyle/>
                    <a:p>
                      <a:pPr marL="285750" indent="-285750">
                        <a:buFont typeface="Arial" panose="020B0604020202020204" pitchFamily="34" charset="0"/>
                        <a:buChar char="•"/>
                      </a:pPr>
                      <a:r>
                        <a:rPr lang="en-US" dirty="0"/>
                        <a:t>Engagement</a:t>
                      </a:r>
                    </a:p>
                    <a:p>
                      <a:pPr marL="285750" indent="-285750">
                        <a:buFont typeface="Arial" panose="020B0604020202020204" pitchFamily="34" charset="0"/>
                        <a:buChar char="•"/>
                      </a:pPr>
                      <a:r>
                        <a:rPr lang="en-US" dirty="0"/>
                        <a:t>Case Management </a:t>
                      </a:r>
                    </a:p>
                    <a:p>
                      <a:pPr marL="285750" indent="-285750">
                        <a:buFont typeface="Arial" panose="020B0604020202020204" pitchFamily="34" charset="0"/>
                        <a:buChar char="•"/>
                      </a:pPr>
                      <a:r>
                        <a:rPr lang="en-US" dirty="0"/>
                        <a:t>Emergency Health Services </a:t>
                      </a:r>
                    </a:p>
                    <a:p>
                      <a:pPr marL="285750" indent="-285750">
                        <a:buFont typeface="Arial" panose="020B0604020202020204" pitchFamily="34" charset="0"/>
                        <a:buChar char="•"/>
                      </a:pPr>
                      <a:r>
                        <a:rPr lang="en-US" dirty="0"/>
                        <a:t>Emergency Mental Health</a:t>
                      </a:r>
                      <a:r>
                        <a:rPr lang="en-US" baseline="0" dirty="0"/>
                        <a:t> Services</a:t>
                      </a:r>
                    </a:p>
                    <a:p>
                      <a:pPr marL="285750" indent="-285750">
                        <a:buFont typeface="Arial" panose="020B0604020202020204" pitchFamily="34" charset="0"/>
                        <a:buChar char="•"/>
                      </a:pPr>
                      <a:r>
                        <a:rPr lang="en-US" baseline="0" dirty="0"/>
                        <a:t>Transportation</a:t>
                      </a:r>
                    </a:p>
                    <a:p>
                      <a:pPr marL="285750" indent="-285750">
                        <a:buFont typeface="Arial" panose="020B0604020202020204" pitchFamily="34" charset="0"/>
                        <a:buChar char="•"/>
                      </a:pPr>
                      <a:r>
                        <a:rPr lang="en-US" baseline="0" dirty="0"/>
                        <a:t>Services for Special Populations</a:t>
                      </a:r>
                      <a:endParaRPr lang="en-US" dirty="0"/>
                    </a:p>
                    <a:p>
                      <a:endParaRPr lang="en-US" dirty="0"/>
                    </a:p>
                  </a:txBody>
                  <a:tcPr>
                    <a:lnL w="28575" cap="flat" cmpd="sng" algn="ctr">
                      <a:solidFill>
                        <a:srgbClr val="DDDDDD"/>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54165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SHELTER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7596942"/>
              </p:ext>
            </p:extLst>
          </p:nvPr>
        </p:nvGraphicFramePr>
        <p:xfrm>
          <a:off x="1096963" y="1846263"/>
          <a:ext cx="10058400" cy="4211320"/>
        </p:xfrm>
        <a:graphic>
          <a:graphicData uri="http://schemas.openxmlformats.org/drawingml/2006/table">
            <a:tbl>
              <a:tblPr firstRow="1" bandRow="1">
                <a:tableStyleId>{85BE263C-DBD7-4A20-BB59-AAB30ACAA65A}</a:tableStyleId>
              </a:tblPr>
              <a:tblGrid>
                <a:gridCol w="1768157">
                  <a:extLst>
                    <a:ext uri="{9D8B030D-6E8A-4147-A177-3AD203B41FA5}">
                      <a16:colId xmlns:a16="http://schemas.microsoft.com/office/drawing/2014/main" val="20000"/>
                    </a:ext>
                  </a:extLst>
                </a:gridCol>
                <a:gridCol w="2255203">
                  <a:extLst>
                    <a:ext uri="{9D8B030D-6E8A-4147-A177-3AD203B41FA5}">
                      <a16:colId xmlns:a16="http://schemas.microsoft.com/office/drawing/2014/main" val="20001"/>
                    </a:ext>
                  </a:extLst>
                </a:gridCol>
                <a:gridCol w="2011680">
                  <a:extLst>
                    <a:ext uri="{9D8B030D-6E8A-4147-A177-3AD203B41FA5}">
                      <a16:colId xmlns:a16="http://schemas.microsoft.com/office/drawing/2014/main" val="20002"/>
                    </a:ext>
                  </a:extLst>
                </a:gridCol>
                <a:gridCol w="2011680">
                  <a:extLst>
                    <a:ext uri="{9D8B030D-6E8A-4147-A177-3AD203B41FA5}">
                      <a16:colId xmlns:a16="http://schemas.microsoft.com/office/drawing/2014/main" val="20003"/>
                    </a:ext>
                  </a:extLst>
                </a:gridCol>
                <a:gridCol w="2011680">
                  <a:extLst>
                    <a:ext uri="{9D8B030D-6E8A-4147-A177-3AD203B41FA5}">
                      <a16:colId xmlns:a16="http://schemas.microsoft.com/office/drawing/2014/main" val="20004"/>
                    </a:ext>
                  </a:extLst>
                </a:gridCol>
              </a:tblGrid>
              <a:tr h="370840">
                <a:tc gridSpan="5">
                  <a:txBody>
                    <a:bodyPr/>
                    <a:lstStyle/>
                    <a:p>
                      <a:pPr algn="just"/>
                      <a:r>
                        <a:rPr lang="en-US" sz="1800" b="0" u="sng" dirty="0">
                          <a:latin typeface="+mj-lt"/>
                        </a:rPr>
                        <a:t>COMPONENT DESCRIPTION</a:t>
                      </a:r>
                      <a:r>
                        <a:rPr lang="en-US" sz="1800" b="0" dirty="0">
                          <a:latin typeface="+mj-lt"/>
                        </a:rPr>
                        <a:t>: </a:t>
                      </a:r>
                      <a:r>
                        <a:rPr lang="en-US" sz="1800" b="0" baseline="0" dirty="0">
                          <a:latin typeface="+mj-lt"/>
                        </a:rPr>
                        <a:t>Activities under this component are designed to increase the quantity and quality of temporary shelters provided to homeless people, through the renovation of existing shelters or conversion of buildings to shelters, paying for the operating costs of shelters, and providing essential services. (24 CFR 576.102)</a:t>
                      </a:r>
                      <a:endParaRPr lang="en-US" sz="1800" b="0" dirty="0">
                        <a:latin typeface="+mj-lt"/>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sz="1800" b="0" dirty="0">
                        <a:latin typeface="+mj-lt"/>
                      </a:endParaRPr>
                    </a:p>
                  </a:txBody>
                  <a:tcPr/>
                </a:tc>
                <a:extLst>
                  <a:ext uri="{0D108BD9-81ED-4DB2-BD59-A6C34878D82A}">
                    <a16:rowId xmlns:a16="http://schemas.microsoft.com/office/drawing/2014/main" val="10000"/>
                  </a:ext>
                </a:extLst>
              </a:tr>
              <a:tr h="370840">
                <a:tc>
                  <a:txBody>
                    <a:bodyPr/>
                    <a:lstStyle/>
                    <a:p>
                      <a:r>
                        <a:rPr lang="en-US" dirty="0"/>
                        <a:t>ACTIVITY</a:t>
                      </a:r>
                      <a:r>
                        <a:rPr lang="en-US" baseline="0" dirty="0"/>
                        <a:t> TYPE:</a:t>
                      </a:r>
                    </a:p>
                  </a:txBody>
                  <a:tcPr/>
                </a:tc>
                <a:tc>
                  <a:txBody>
                    <a:bodyPr/>
                    <a:lstStyle/>
                    <a:p>
                      <a:pPr algn="ctr"/>
                      <a:r>
                        <a:rPr lang="en-US" sz="1600" u="sng" dirty="0"/>
                        <a:t>Essential Services</a:t>
                      </a:r>
                    </a:p>
                  </a:txBody>
                  <a:tcPr anchor="b">
                    <a:lnT w="28575" cap="flat" cmpd="sng" algn="ctr">
                      <a:solidFill>
                        <a:schemeClr val="tx1"/>
                      </a:solidFill>
                      <a:prstDash val="solid"/>
                      <a:round/>
                      <a:headEnd type="none" w="med" len="med"/>
                      <a:tailEnd type="none" w="med" len="med"/>
                    </a:lnT>
                  </a:tcPr>
                </a:tc>
                <a:tc>
                  <a:txBody>
                    <a:bodyPr/>
                    <a:lstStyle/>
                    <a:p>
                      <a:pPr algn="ctr"/>
                      <a:r>
                        <a:rPr lang="en-US" sz="1600" u="sng" dirty="0"/>
                        <a:t>Renovation</a:t>
                      </a:r>
                    </a:p>
                  </a:txBody>
                  <a:tcPr anchor="b">
                    <a:lnT w="28575" cap="flat" cmpd="sng" algn="ctr">
                      <a:solidFill>
                        <a:schemeClr val="tx1"/>
                      </a:solidFill>
                      <a:prstDash val="solid"/>
                      <a:round/>
                      <a:headEnd type="none" w="med" len="med"/>
                      <a:tailEnd type="none" w="med" len="med"/>
                    </a:lnT>
                  </a:tcPr>
                </a:tc>
                <a:tc>
                  <a:txBody>
                    <a:bodyPr/>
                    <a:lstStyle/>
                    <a:p>
                      <a:pPr algn="ctr"/>
                      <a:r>
                        <a:rPr lang="en-US" sz="1600" u="sng" dirty="0"/>
                        <a:t>Shelter Operations</a:t>
                      </a:r>
                    </a:p>
                  </a:txBody>
                  <a:tcPr anchor="b">
                    <a:lnT w="28575" cap="flat" cmpd="sng" algn="ctr">
                      <a:solidFill>
                        <a:schemeClr val="tx1"/>
                      </a:solidFill>
                      <a:prstDash val="solid"/>
                      <a:round/>
                      <a:headEnd type="none" w="med" len="med"/>
                      <a:tailEnd type="none" w="med" len="med"/>
                    </a:lnT>
                  </a:tcPr>
                </a:tc>
                <a:tc>
                  <a:txBody>
                    <a:bodyPr/>
                    <a:lstStyle/>
                    <a:p>
                      <a:pPr algn="ctr"/>
                      <a:r>
                        <a:rPr lang="en-US" sz="1600" u="sng" dirty="0"/>
                        <a:t>Assistance with URA</a:t>
                      </a:r>
                    </a:p>
                  </a:txBody>
                  <a:tcPr anchor="b">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ELIGIBLE COSTS:</a:t>
                      </a:r>
                    </a:p>
                  </a:txBody>
                  <a:tcPr>
                    <a:lnR w="28575" cap="flat" cmpd="sng" algn="ctr">
                      <a:solidFill>
                        <a:srgbClr val="DDDDDD"/>
                      </a:solidFill>
                      <a:prstDash val="solid"/>
                      <a:round/>
                      <a:headEnd type="none" w="med" len="med"/>
                      <a:tailEnd type="none" w="med" len="med"/>
                    </a:ln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Case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Child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Education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Employment Assistance &amp; Job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Outpatient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Legal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Life Skills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Substance Abuse Treatment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Transportation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Services for Special Populations</a:t>
                      </a:r>
                    </a:p>
                  </a:txBody>
                  <a:tcPr>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Labor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Materials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Other Costs for Renovation (including rehab or conversion)</a:t>
                      </a:r>
                    </a:p>
                  </a:txBody>
                  <a:tcPr>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Maintenance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Security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Fuel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Equipment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Insurance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Utilities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Furnishings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Supplies Necessary for Shelter Operations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Hotel/Motel Vouchers</a:t>
                      </a:r>
                    </a:p>
                  </a:txBody>
                  <a:tcPr>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Relocation Payments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Other Assistance to Displaced Persons</a:t>
                      </a:r>
                    </a:p>
                  </a:txBody>
                  <a:tcPr>
                    <a:lnL w="28575" cap="flat" cmpd="sng" algn="ctr">
                      <a:solidFill>
                        <a:srgbClr val="DDDDDD"/>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39771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 REHOUSING</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169209109"/>
              </p:ext>
            </p:extLst>
          </p:nvPr>
        </p:nvGraphicFramePr>
        <p:xfrm>
          <a:off x="1096963" y="1846263"/>
          <a:ext cx="10058400" cy="3139394"/>
        </p:xfrm>
        <a:graphic>
          <a:graphicData uri="http://schemas.openxmlformats.org/drawingml/2006/table">
            <a:tbl>
              <a:tblPr firstRow="1" bandRow="1">
                <a:tableStyleId>{85BE263C-DBD7-4A20-BB59-AAB30ACAA65A}</a:tableStyleId>
              </a:tblPr>
              <a:tblGrid>
                <a:gridCol w="1811700">
                  <a:extLst>
                    <a:ext uri="{9D8B030D-6E8A-4147-A177-3AD203B41FA5}">
                      <a16:colId xmlns:a16="http://schemas.microsoft.com/office/drawing/2014/main" val="20000"/>
                    </a:ext>
                  </a:extLst>
                </a:gridCol>
                <a:gridCol w="3169920">
                  <a:extLst>
                    <a:ext uri="{9D8B030D-6E8A-4147-A177-3AD203B41FA5}">
                      <a16:colId xmlns:a16="http://schemas.microsoft.com/office/drawing/2014/main" val="20001"/>
                    </a:ext>
                  </a:extLst>
                </a:gridCol>
                <a:gridCol w="2351314">
                  <a:extLst>
                    <a:ext uri="{9D8B030D-6E8A-4147-A177-3AD203B41FA5}">
                      <a16:colId xmlns:a16="http://schemas.microsoft.com/office/drawing/2014/main" val="20002"/>
                    </a:ext>
                  </a:extLst>
                </a:gridCol>
                <a:gridCol w="2725466">
                  <a:extLst>
                    <a:ext uri="{9D8B030D-6E8A-4147-A177-3AD203B41FA5}">
                      <a16:colId xmlns:a16="http://schemas.microsoft.com/office/drawing/2014/main" val="20003"/>
                    </a:ext>
                  </a:extLst>
                </a:gridCol>
              </a:tblGrid>
              <a:tr h="370840">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u="sng" strike="noStrike" kern="1200" cap="none" spc="0" normalizeH="0" baseline="0" noProof="0" dirty="0">
                          <a:ln>
                            <a:noFill/>
                          </a:ln>
                          <a:effectLst/>
                          <a:uLnTx/>
                          <a:uFillTx/>
                          <a:latin typeface="+mj-lt"/>
                        </a:rPr>
                        <a:t>COMPONENT DESCRIPTION</a:t>
                      </a:r>
                      <a:r>
                        <a:rPr kumimoji="0" lang="en-US" sz="1800" b="0" u="none" strike="noStrike" kern="1200" cap="none" spc="0" normalizeH="0" baseline="0" noProof="0" dirty="0">
                          <a:ln>
                            <a:noFill/>
                          </a:ln>
                          <a:effectLst/>
                          <a:uLnTx/>
                          <a:uFillTx/>
                          <a:latin typeface="+mj-lt"/>
                        </a:rPr>
                        <a:t>: Activities under this component are designed to move homeless people quickly to permanent housing through housing relocation and stabilization services and short-and/or medium-term rental assistance. (24 CFR 576.104)</a:t>
                      </a:r>
                      <a:endParaRPr kumimoji="0" lang="en-US" sz="1800" b="0" i="0" u="none" strike="noStrike" kern="1200" cap="none" spc="0" normalizeH="0" baseline="0" noProof="0" dirty="0">
                        <a:ln>
                          <a:noFill/>
                        </a:ln>
                        <a:solidFill>
                          <a:prstClr val="white"/>
                        </a:solidFill>
                        <a:effectLst/>
                        <a:uLnTx/>
                        <a:uFillTx/>
                        <a:latin typeface="+mj-lt"/>
                        <a:ea typeface="+mn-ea"/>
                        <a:cs typeface="+mn-cs"/>
                      </a:endParaRPr>
                    </a:p>
                  </a:txBody>
                  <a:tcPr>
                    <a:lnB w="28575"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39619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 TYPE: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sng" dirty="0"/>
                        <a:t>Rental</a:t>
                      </a:r>
                      <a:r>
                        <a:rPr lang="en-US" sz="1600" u="sng" baseline="0" dirty="0"/>
                        <a:t> Assistance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solidFill>
                  </a:tcPr>
                </a:tc>
                <a:tc gridSpan="2">
                  <a:txBody>
                    <a:bodyPr/>
                    <a:lstStyle/>
                    <a:p>
                      <a:pPr algn="ctr"/>
                      <a:r>
                        <a:rPr lang="en-US" sz="1600" u="sng" baseline="0" dirty="0"/>
                        <a:t>Housing Relocation and Stabilization Services </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solidFill>
                  </a:tcPr>
                </a:tc>
                <a:tc hMerge="1">
                  <a:txBody>
                    <a:bodyPr/>
                    <a:lstStyle/>
                    <a:p>
                      <a:pPr algn="ctr"/>
                      <a:endParaRPr lang="en-US" sz="1600" u="sng" baseline="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771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285750" indent="-285750">
                        <a:buFont typeface="Arial" panose="020B0604020202020204" pitchFamily="34" charset="0"/>
                        <a:buChar char="•"/>
                      </a:pPr>
                      <a:endParaRPr lang="en-US" sz="1400" i="1"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u="sng" baseline="0" dirty="0"/>
                        <a:t>Financial Assistance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ctr"/>
                      <a:r>
                        <a:rPr lang="en-US" sz="1400" u="sng" baseline="0" dirty="0"/>
                        <a:t>Services Costs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2"/>
                  </a:ext>
                </a:extLst>
              </a:tr>
              <a:tr h="137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ELIGIBLE</a:t>
                      </a:r>
                      <a:r>
                        <a:rPr lang="en-US" baseline="0" dirty="0"/>
                        <a:t> COSTS:</a:t>
                      </a:r>
                      <a:endParaRPr lang="en-US" dirty="0"/>
                    </a:p>
                    <a:p>
                      <a:endParaRPr lang="en-US" dirty="0"/>
                    </a:p>
                  </a:txBody>
                  <a:tcPr>
                    <a:lnL w="12700" cap="flat" cmpd="sng" algn="ctr">
                      <a:noFill/>
                      <a:prstDash val="solid"/>
                      <a:round/>
                      <a:headEnd type="none" w="med" len="med"/>
                      <a:tailEnd type="none" w="med" len="med"/>
                    </a:lnL>
                    <a:lnR w="28575" cap="flat" cmpd="sng" algn="ctr">
                      <a:solidFill>
                        <a:srgbClr val="DDDDDD"/>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400" dirty="0"/>
                        <a:t>Short-term</a:t>
                      </a:r>
                      <a:r>
                        <a:rPr lang="en-US" sz="1400" baseline="0" dirty="0"/>
                        <a:t> Rental Assistance</a:t>
                      </a:r>
                    </a:p>
                    <a:p>
                      <a:pPr marL="285750" indent="-285750">
                        <a:buFont typeface="Arial" panose="020B0604020202020204" pitchFamily="34" charset="0"/>
                        <a:buChar char="•"/>
                      </a:pPr>
                      <a:r>
                        <a:rPr lang="en-US" sz="1400" baseline="0" dirty="0"/>
                        <a:t>Medium-term Rental Assistance</a:t>
                      </a:r>
                    </a:p>
                    <a:p>
                      <a:pPr marL="285750" indent="-285750">
                        <a:buFont typeface="Arial" panose="020B0604020202020204" pitchFamily="34" charset="0"/>
                        <a:buChar char="•"/>
                      </a:pPr>
                      <a:r>
                        <a:rPr lang="en-US" sz="1400" baseline="0" dirty="0"/>
                        <a:t>Rental Arrears</a:t>
                      </a:r>
                    </a:p>
                    <a:p>
                      <a:pPr marL="0" indent="0">
                        <a:buFont typeface="Arial" panose="020B0604020202020204" pitchFamily="34" charset="0"/>
                        <a:buNone/>
                      </a:pPr>
                      <a:endParaRPr lang="en-US" sz="1400" i="1" baseline="0" dirty="0"/>
                    </a:p>
                    <a:p>
                      <a:pPr marL="0" indent="0">
                        <a:buFont typeface="Arial" panose="020B0604020202020204" pitchFamily="34" charset="0"/>
                        <a:buNone/>
                      </a:pPr>
                      <a:r>
                        <a:rPr lang="en-US" sz="1200" i="1" baseline="0" dirty="0"/>
                        <a:t>Rental assistance may be project-based or tenant-based.</a:t>
                      </a:r>
                    </a:p>
                    <a:p>
                      <a:pPr marL="0" indent="0">
                        <a:buFont typeface="Arial" panose="020B0604020202020204" pitchFamily="34" charset="0"/>
                        <a:buNone/>
                      </a:pPr>
                      <a:endParaRPr lang="en-US" sz="1400" i="1" baseline="0" dirty="0"/>
                    </a:p>
                  </a:txBody>
                  <a:tcPr>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buFont typeface="Arial" panose="020B0604020202020204" pitchFamily="34" charset="0"/>
                        <a:buChar char="•"/>
                      </a:pPr>
                      <a:r>
                        <a:rPr lang="en-US" sz="1400" u="none" baseline="0" dirty="0"/>
                        <a:t>Rental Application Fees</a:t>
                      </a:r>
                    </a:p>
                    <a:p>
                      <a:pPr marL="285750" indent="-285750" algn="l">
                        <a:buFont typeface="Arial" panose="020B0604020202020204" pitchFamily="34" charset="0"/>
                        <a:buChar char="•"/>
                      </a:pPr>
                      <a:r>
                        <a:rPr lang="en-US" sz="1400" u="none" baseline="0" dirty="0"/>
                        <a:t>Security Deposits</a:t>
                      </a:r>
                    </a:p>
                    <a:p>
                      <a:pPr marL="285750" indent="-285750" algn="l">
                        <a:buFont typeface="Arial" panose="020B0604020202020204" pitchFamily="34" charset="0"/>
                        <a:buChar char="•"/>
                      </a:pPr>
                      <a:r>
                        <a:rPr lang="en-US" sz="1400" u="none" baseline="0" dirty="0"/>
                        <a:t>Last Month’s Rent</a:t>
                      </a:r>
                    </a:p>
                    <a:p>
                      <a:pPr marL="285750" indent="-285750" algn="l">
                        <a:buFont typeface="Arial" panose="020B0604020202020204" pitchFamily="34" charset="0"/>
                        <a:buChar char="•"/>
                      </a:pPr>
                      <a:r>
                        <a:rPr lang="en-US" sz="1400" u="none" baseline="0" dirty="0"/>
                        <a:t>Utility Deposits</a:t>
                      </a:r>
                    </a:p>
                    <a:p>
                      <a:pPr marL="285750" indent="-285750" algn="l">
                        <a:buFont typeface="Arial" panose="020B0604020202020204" pitchFamily="34" charset="0"/>
                        <a:buChar char="•"/>
                      </a:pPr>
                      <a:r>
                        <a:rPr lang="en-US" sz="1400" u="none" baseline="0" dirty="0"/>
                        <a:t>Utility Payments</a:t>
                      </a:r>
                    </a:p>
                    <a:p>
                      <a:pPr marL="285750" indent="-285750" algn="l">
                        <a:buFont typeface="Arial" panose="020B0604020202020204" pitchFamily="34" charset="0"/>
                        <a:buChar char="•"/>
                      </a:pPr>
                      <a:r>
                        <a:rPr lang="en-US" sz="1400" u="none" baseline="0" dirty="0"/>
                        <a:t>Moving Costs</a:t>
                      </a:r>
                    </a:p>
                  </a:txBody>
                  <a:tcPr>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400" dirty="0"/>
                        <a:t>Housing Search</a:t>
                      </a:r>
                      <a:r>
                        <a:rPr lang="en-US" sz="1400" baseline="0" dirty="0"/>
                        <a:t> and Placement</a:t>
                      </a:r>
                    </a:p>
                    <a:p>
                      <a:pPr marL="285750" indent="-285750">
                        <a:buFont typeface="Arial" panose="020B0604020202020204" pitchFamily="34" charset="0"/>
                        <a:buChar char="•"/>
                      </a:pPr>
                      <a:r>
                        <a:rPr lang="en-US" sz="1400" baseline="0" dirty="0"/>
                        <a:t>Housing Stability Case Management</a:t>
                      </a:r>
                    </a:p>
                    <a:p>
                      <a:pPr marL="285750" indent="-285750">
                        <a:buFont typeface="Arial" panose="020B0604020202020204" pitchFamily="34" charset="0"/>
                        <a:buChar char="•"/>
                      </a:pPr>
                      <a:r>
                        <a:rPr lang="en-US" sz="1400" baseline="0" dirty="0"/>
                        <a:t>Mediation</a:t>
                      </a:r>
                    </a:p>
                    <a:p>
                      <a:pPr marL="285750" indent="-285750">
                        <a:buFont typeface="Arial" panose="020B0604020202020204" pitchFamily="34" charset="0"/>
                        <a:buChar char="•"/>
                      </a:pPr>
                      <a:r>
                        <a:rPr lang="en-US" sz="1400" baseline="0" dirty="0"/>
                        <a:t>Legal Services</a:t>
                      </a:r>
                    </a:p>
                    <a:p>
                      <a:pPr marL="285750" indent="-285750">
                        <a:buFont typeface="Arial" panose="020B0604020202020204" pitchFamily="34" charset="0"/>
                        <a:buChar char="•"/>
                      </a:pPr>
                      <a:r>
                        <a:rPr lang="en-US" sz="1400" baseline="0" dirty="0"/>
                        <a:t>Credit Repair</a:t>
                      </a:r>
                      <a:endParaRPr lang="en-US" sz="1400" dirty="0"/>
                    </a:p>
                  </a:txBody>
                  <a:tcPr>
                    <a:lnL w="28575" cap="flat" cmpd="sng" algn="ctr">
                      <a:solidFill>
                        <a:srgbClr val="DDDDDD"/>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83038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HOMELESS PREVENTION</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167030760"/>
              </p:ext>
            </p:extLst>
          </p:nvPr>
        </p:nvGraphicFramePr>
        <p:xfrm>
          <a:off x="1096963" y="1846263"/>
          <a:ext cx="10058400" cy="3413714"/>
        </p:xfrm>
        <a:graphic>
          <a:graphicData uri="http://schemas.openxmlformats.org/drawingml/2006/table">
            <a:tbl>
              <a:tblPr firstRow="1" bandRow="1">
                <a:tableStyleId>{85BE263C-DBD7-4A20-BB59-AAB30ACAA65A}</a:tableStyleId>
              </a:tblPr>
              <a:tblGrid>
                <a:gridCol w="1811700">
                  <a:extLst>
                    <a:ext uri="{9D8B030D-6E8A-4147-A177-3AD203B41FA5}">
                      <a16:colId xmlns:a16="http://schemas.microsoft.com/office/drawing/2014/main" val="20000"/>
                    </a:ext>
                  </a:extLst>
                </a:gridCol>
                <a:gridCol w="3169920">
                  <a:extLst>
                    <a:ext uri="{9D8B030D-6E8A-4147-A177-3AD203B41FA5}">
                      <a16:colId xmlns:a16="http://schemas.microsoft.com/office/drawing/2014/main" val="20001"/>
                    </a:ext>
                  </a:extLst>
                </a:gridCol>
                <a:gridCol w="2351314">
                  <a:extLst>
                    <a:ext uri="{9D8B030D-6E8A-4147-A177-3AD203B41FA5}">
                      <a16:colId xmlns:a16="http://schemas.microsoft.com/office/drawing/2014/main" val="20002"/>
                    </a:ext>
                  </a:extLst>
                </a:gridCol>
                <a:gridCol w="2725466">
                  <a:extLst>
                    <a:ext uri="{9D8B030D-6E8A-4147-A177-3AD203B41FA5}">
                      <a16:colId xmlns:a16="http://schemas.microsoft.com/office/drawing/2014/main" val="20003"/>
                    </a:ext>
                  </a:extLst>
                </a:gridCol>
              </a:tblGrid>
              <a:tr h="370840">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u="sng" strike="noStrike" kern="1200" cap="none" spc="0" normalizeH="0" baseline="0" noProof="0" dirty="0">
                          <a:ln>
                            <a:noFill/>
                          </a:ln>
                          <a:effectLst/>
                          <a:uLnTx/>
                          <a:uFillTx/>
                          <a:latin typeface="+mj-lt"/>
                        </a:rPr>
                        <a:t>COMPONENT DESCRIPTION</a:t>
                      </a:r>
                      <a:r>
                        <a:rPr kumimoji="0" lang="en-US" sz="1800" b="0" u="none" strike="noStrike" kern="1200" cap="none" spc="0" normalizeH="0" baseline="0" noProof="0" dirty="0">
                          <a:ln>
                            <a:noFill/>
                          </a:ln>
                          <a:effectLst/>
                          <a:uLnTx/>
                          <a:uFillTx/>
                          <a:latin typeface="+mj-lt"/>
                        </a:rPr>
                        <a:t>: Activities under this component are designed to prevent an individual or family from moving into an emergency shelter or living in a public or private place not meant for human habitation through housing relocation and stabilization services and short-and/or medium-term rental assistance. (24 CFR 576.103)</a:t>
                      </a:r>
                      <a:endParaRPr kumimoji="0" lang="en-US" sz="1800" b="0" i="0" u="none" strike="noStrike" kern="1200" cap="none" spc="0" normalizeH="0" baseline="0" noProof="0" dirty="0">
                        <a:ln>
                          <a:noFill/>
                        </a:ln>
                        <a:solidFill>
                          <a:prstClr val="white"/>
                        </a:solidFill>
                        <a:effectLst/>
                        <a:uLnTx/>
                        <a:uFillTx/>
                        <a:latin typeface="+mj-lt"/>
                        <a:ea typeface="+mn-ea"/>
                        <a:cs typeface="+mn-cs"/>
                      </a:endParaRPr>
                    </a:p>
                  </a:txBody>
                  <a:tcPr>
                    <a:lnB w="28575"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39619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 TYPE: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sng" dirty="0"/>
                        <a:t>Rental</a:t>
                      </a:r>
                      <a:r>
                        <a:rPr lang="en-US" sz="1600" u="sng" baseline="0" dirty="0"/>
                        <a:t> Assistance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solidFill>
                  </a:tcPr>
                </a:tc>
                <a:tc gridSpan="2">
                  <a:txBody>
                    <a:bodyPr/>
                    <a:lstStyle/>
                    <a:p>
                      <a:pPr algn="ctr"/>
                      <a:r>
                        <a:rPr lang="en-US" sz="1600" u="sng" baseline="0" dirty="0"/>
                        <a:t>Housing Relocation and Stabilization Services </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solidFill>
                  </a:tcPr>
                </a:tc>
                <a:tc hMerge="1">
                  <a:txBody>
                    <a:bodyPr/>
                    <a:lstStyle/>
                    <a:p>
                      <a:pPr algn="ctr"/>
                      <a:endParaRPr lang="en-US" sz="1600" u="sng" baseline="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771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285750" indent="-285750">
                        <a:buFont typeface="Arial" panose="020B0604020202020204" pitchFamily="34" charset="0"/>
                        <a:buChar char="•"/>
                      </a:pPr>
                      <a:endParaRPr lang="en-US" sz="1400" i="1"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u="sng" baseline="0" dirty="0"/>
                        <a:t>Financial Assistance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ctr"/>
                      <a:r>
                        <a:rPr lang="en-US" sz="1400" u="sng" baseline="0" dirty="0"/>
                        <a:t>Services Costs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2"/>
                  </a:ext>
                </a:extLst>
              </a:tr>
              <a:tr h="137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ELIGIBLE</a:t>
                      </a:r>
                      <a:r>
                        <a:rPr lang="en-US" baseline="0" dirty="0"/>
                        <a:t> COSTS:</a:t>
                      </a:r>
                      <a:endParaRPr lang="en-US" dirty="0"/>
                    </a:p>
                    <a:p>
                      <a:endParaRPr lang="en-US" dirty="0"/>
                    </a:p>
                  </a:txBody>
                  <a:tcPr>
                    <a:lnL w="12700" cap="flat" cmpd="sng" algn="ctr">
                      <a:noFill/>
                      <a:prstDash val="solid"/>
                      <a:round/>
                      <a:headEnd type="none" w="med" len="med"/>
                      <a:tailEnd type="none" w="med" len="med"/>
                    </a:lnL>
                    <a:lnR w="28575" cap="flat" cmpd="sng" algn="ctr">
                      <a:solidFill>
                        <a:srgbClr val="DDDDDD"/>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400" dirty="0"/>
                        <a:t>Short-term</a:t>
                      </a:r>
                      <a:r>
                        <a:rPr lang="en-US" sz="1400" baseline="0" dirty="0"/>
                        <a:t> Rental Assistance</a:t>
                      </a:r>
                    </a:p>
                    <a:p>
                      <a:pPr marL="285750" indent="-285750">
                        <a:buFont typeface="Arial" panose="020B0604020202020204" pitchFamily="34" charset="0"/>
                        <a:buChar char="•"/>
                      </a:pPr>
                      <a:r>
                        <a:rPr lang="en-US" sz="1400" baseline="0" dirty="0"/>
                        <a:t>Medium-term Rental Assistance</a:t>
                      </a:r>
                    </a:p>
                    <a:p>
                      <a:pPr marL="285750" indent="-285750">
                        <a:buFont typeface="Arial" panose="020B0604020202020204" pitchFamily="34" charset="0"/>
                        <a:buChar char="•"/>
                      </a:pPr>
                      <a:r>
                        <a:rPr lang="en-US" sz="1400" baseline="0" dirty="0"/>
                        <a:t>Rental Arrears</a:t>
                      </a:r>
                    </a:p>
                    <a:p>
                      <a:pPr marL="0" indent="0">
                        <a:buFont typeface="Arial" panose="020B0604020202020204" pitchFamily="34" charset="0"/>
                        <a:buNone/>
                      </a:pPr>
                      <a:endParaRPr lang="en-US" sz="1400" i="1" baseline="0" dirty="0"/>
                    </a:p>
                    <a:p>
                      <a:pPr marL="0" indent="0">
                        <a:buFont typeface="Arial" panose="020B0604020202020204" pitchFamily="34" charset="0"/>
                        <a:buNone/>
                      </a:pPr>
                      <a:r>
                        <a:rPr lang="en-US" sz="1200" i="1" baseline="0" dirty="0"/>
                        <a:t>Rental assistance may be project-based or tenant-based.</a:t>
                      </a:r>
                    </a:p>
                    <a:p>
                      <a:pPr marL="0" indent="0">
                        <a:buFont typeface="Arial" panose="020B0604020202020204" pitchFamily="34" charset="0"/>
                        <a:buNone/>
                      </a:pPr>
                      <a:endParaRPr lang="en-US" sz="1400" i="1" baseline="0" dirty="0"/>
                    </a:p>
                  </a:txBody>
                  <a:tcPr>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buFont typeface="Arial" panose="020B0604020202020204" pitchFamily="34" charset="0"/>
                        <a:buChar char="•"/>
                      </a:pPr>
                      <a:r>
                        <a:rPr lang="en-US" sz="1400" u="none" baseline="0" dirty="0"/>
                        <a:t>Rental Application Fees</a:t>
                      </a:r>
                    </a:p>
                    <a:p>
                      <a:pPr marL="285750" indent="-285750" algn="l">
                        <a:buFont typeface="Arial" panose="020B0604020202020204" pitchFamily="34" charset="0"/>
                        <a:buChar char="•"/>
                      </a:pPr>
                      <a:r>
                        <a:rPr lang="en-US" sz="1400" u="none" baseline="0" dirty="0"/>
                        <a:t>Security Deposits</a:t>
                      </a:r>
                    </a:p>
                    <a:p>
                      <a:pPr marL="285750" indent="-285750" algn="l">
                        <a:buFont typeface="Arial" panose="020B0604020202020204" pitchFamily="34" charset="0"/>
                        <a:buChar char="•"/>
                      </a:pPr>
                      <a:r>
                        <a:rPr lang="en-US" sz="1400" u="none" baseline="0" dirty="0"/>
                        <a:t>Last Month’s Rent</a:t>
                      </a:r>
                    </a:p>
                    <a:p>
                      <a:pPr marL="285750" indent="-285750" algn="l">
                        <a:buFont typeface="Arial" panose="020B0604020202020204" pitchFamily="34" charset="0"/>
                        <a:buChar char="•"/>
                      </a:pPr>
                      <a:r>
                        <a:rPr lang="en-US" sz="1400" u="none" baseline="0" dirty="0"/>
                        <a:t>Utility Deposits</a:t>
                      </a:r>
                    </a:p>
                    <a:p>
                      <a:pPr marL="285750" indent="-285750" algn="l">
                        <a:buFont typeface="Arial" panose="020B0604020202020204" pitchFamily="34" charset="0"/>
                        <a:buChar char="•"/>
                      </a:pPr>
                      <a:r>
                        <a:rPr lang="en-US" sz="1400" u="none" baseline="0" dirty="0"/>
                        <a:t>Utility Payments</a:t>
                      </a:r>
                    </a:p>
                    <a:p>
                      <a:pPr marL="285750" indent="-285750" algn="l">
                        <a:buFont typeface="Arial" panose="020B0604020202020204" pitchFamily="34" charset="0"/>
                        <a:buChar char="•"/>
                      </a:pPr>
                      <a:r>
                        <a:rPr lang="en-US" sz="1400" u="none" baseline="0" dirty="0"/>
                        <a:t>Moving Costs</a:t>
                      </a:r>
                    </a:p>
                  </a:txBody>
                  <a:tcPr>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400" dirty="0"/>
                        <a:t>Housing Search</a:t>
                      </a:r>
                      <a:r>
                        <a:rPr lang="en-US" sz="1400" baseline="0" dirty="0"/>
                        <a:t> and Placement</a:t>
                      </a:r>
                    </a:p>
                    <a:p>
                      <a:pPr marL="285750" indent="-285750">
                        <a:buFont typeface="Arial" panose="020B0604020202020204" pitchFamily="34" charset="0"/>
                        <a:buChar char="•"/>
                      </a:pPr>
                      <a:r>
                        <a:rPr lang="en-US" sz="1400" baseline="0" dirty="0"/>
                        <a:t>Housing Stability Case Management</a:t>
                      </a:r>
                    </a:p>
                    <a:p>
                      <a:pPr marL="285750" indent="-285750">
                        <a:buFont typeface="Arial" panose="020B0604020202020204" pitchFamily="34" charset="0"/>
                        <a:buChar char="•"/>
                      </a:pPr>
                      <a:r>
                        <a:rPr lang="en-US" sz="1400" baseline="0" dirty="0"/>
                        <a:t>Mediation</a:t>
                      </a:r>
                    </a:p>
                    <a:p>
                      <a:pPr marL="285750" indent="-285750">
                        <a:buFont typeface="Arial" panose="020B0604020202020204" pitchFamily="34" charset="0"/>
                        <a:buChar char="•"/>
                      </a:pPr>
                      <a:r>
                        <a:rPr lang="en-US" sz="1400" baseline="0" dirty="0"/>
                        <a:t>Legal Services</a:t>
                      </a:r>
                    </a:p>
                    <a:p>
                      <a:pPr marL="285750" indent="-285750">
                        <a:buFont typeface="Arial" panose="020B0604020202020204" pitchFamily="34" charset="0"/>
                        <a:buChar char="•"/>
                      </a:pPr>
                      <a:r>
                        <a:rPr lang="en-US" sz="1400" baseline="0" dirty="0"/>
                        <a:t>Credit Repair</a:t>
                      </a:r>
                      <a:endParaRPr lang="en-US" sz="1400" dirty="0"/>
                    </a:p>
                  </a:txBody>
                  <a:tcPr>
                    <a:lnL w="28575" cap="flat" cmpd="sng" algn="ctr">
                      <a:solidFill>
                        <a:srgbClr val="DDDDDD"/>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29647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HMIS</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077590273"/>
              </p:ext>
            </p:extLst>
          </p:nvPr>
        </p:nvGraphicFramePr>
        <p:xfrm>
          <a:off x="1096963" y="1846263"/>
          <a:ext cx="10058400" cy="2748280"/>
        </p:xfrm>
        <a:graphic>
          <a:graphicData uri="http://schemas.openxmlformats.org/drawingml/2006/table">
            <a:tbl>
              <a:tblPr firstRow="1" bandRow="1">
                <a:tableStyleId>{85BE263C-DBD7-4A20-BB59-AAB30ACAA65A}</a:tableStyleId>
              </a:tblPr>
              <a:tblGrid>
                <a:gridCol w="2212294">
                  <a:extLst>
                    <a:ext uri="{9D8B030D-6E8A-4147-A177-3AD203B41FA5}">
                      <a16:colId xmlns:a16="http://schemas.microsoft.com/office/drawing/2014/main" val="20000"/>
                    </a:ext>
                  </a:extLst>
                </a:gridCol>
                <a:gridCol w="7846106">
                  <a:extLst>
                    <a:ext uri="{9D8B030D-6E8A-4147-A177-3AD203B41FA5}">
                      <a16:colId xmlns:a16="http://schemas.microsoft.com/office/drawing/2014/main" val="20001"/>
                    </a:ext>
                  </a:extLst>
                </a:gridCol>
              </a:tblGrid>
              <a:tr h="370840">
                <a:tc gridSpan="2">
                  <a:txBody>
                    <a:bodyPr/>
                    <a:lstStyle/>
                    <a:p>
                      <a:pPr algn="just"/>
                      <a:r>
                        <a:rPr lang="en-US" sz="1800" b="0" u="sng" dirty="0">
                          <a:latin typeface="+mj-lt"/>
                        </a:rPr>
                        <a:t>COMPONENT DESCRIPTION</a:t>
                      </a:r>
                      <a:r>
                        <a:rPr lang="en-US" sz="1800" b="0" u="none" dirty="0">
                          <a:latin typeface="+mj-lt"/>
                        </a:rPr>
                        <a:t>:</a:t>
                      </a:r>
                      <a:r>
                        <a:rPr lang="en-US" sz="1800" b="0" u="none" baseline="0" dirty="0">
                          <a:latin typeface="+mj-lt"/>
                        </a:rPr>
                        <a:t> </a:t>
                      </a:r>
                      <a:r>
                        <a:rPr lang="en-US" sz="1800" b="0" baseline="0" dirty="0">
                          <a:latin typeface="+mj-lt"/>
                        </a:rPr>
                        <a:t>Activities under this component are designed to fund ESG recipients’ and subrecipients’ participation in the HMIS collection and analyses of data on individuals and families who are homeless and at-risk of homelessness. (24 CFR 576.107)</a:t>
                      </a:r>
                      <a:endParaRPr lang="en-US" sz="1800" b="0" dirty="0">
                        <a:latin typeface="+mj-lt"/>
                      </a:endParaRPr>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r>
                        <a:rPr lang="en-US" dirty="0"/>
                        <a:t>Activity Type:</a:t>
                      </a:r>
                    </a:p>
                  </a:txBody>
                  <a:tcPr/>
                </a:tc>
                <a:tc>
                  <a:txBody>
                    <a:bodyPr/>
                    <a:lstStyle/>
                    <a:p>
                      <a:r>
                        <a:rPr lang="en-US" dirty="0"/>
                        <a:t>HMIS</a:t>
                      </a: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Eligible Costs:</a:t>
                      </a:r>
                    </a:p>
                    <a:p>
                      <a:endParaRPr lang="en-US" dirty="0"/>
                    </a:p>
                  </a:txBody>
                  <a:tcPr>
                    <a:lnR w="28575" cap="flat" cmpd="sng" algn="ctr">
                      <a:solidFill>
                        <a:srgbClr val="DDDDDD"/>
                      </a:solidFill>
                      <a:prstDash val="solid"/>
                      <a:round/>
                      <a:headEnd type="none" w="med" len="med"/>
                      <a:tailEnd type="none" w="med" len="med"/>
                    </a:lnR>
                  </a:tcPr>
                </a:tc>
                <a:tc>
                  <a:txBody>
                    <a:bodyPr/>
                    <a:lstStyle/>
                    <a:p>
                      <a:pPr marL="285750" indent="-285750" algn="just">
                        <a:buFont typeface="Arial" panose="020B0604020202020204" pitchFamily="34" charset="0"/>
                        <a:buChar char="•"/>
                      </a:pPr>
                      <a:r>
                        <a:rPr lang="en-US" dirty="0"/>
                        <a:t>Contributing</a:t>
                      </a:r>
                      <a:r>
                        <a:rPr lang="en-US" baseline="0" dirty="0"/>
                        <a:t> data to the HMIS designated by the CoC for the area;</a:t>
                      </a:r>
                    </a:p>
                    <a:p>
                      <a:pPr marL="285750" indent="-285750" algn="just">
                        <a:buFont typeface="Arial" panose="020B0604020202020204" pitchFamily="34" charset="0"/>
                        <a:buChar char="•"/>
                      </a:pPr>
                      <a:r>
                        <a:rPr lang="en-US" baseline="0" dirty="0"/>
                        <a:t>HMIS Lead (as designated by the CoC) costs for managing the HMIS system;</a:t>
                      </a:r>
                    </a:p>
                    <a:p>
                      <a:pPr marL="285750" indent="-285750" algn="just">
                        <a:buFont typeface="Arial" panose="020B0604020202020204" pitchFamily="34" charset="0"/>
                        <a:buChar char="•"/>
                      </a:pPr>
                      <a:r>
                        <a:rPr lang="en-US" baseline="0" dirty="0"/>
                        <a:t>Victim services or legal services provider costs to establish and operate a comparable database.</a:t>
                      </a:r>
                      <a:endParaRPr lang="en-US" dirty="0"/>
                    </a:p>
                    <a:p>
                      <a:endParaRPr lang="en-US" dirty="0"/>
                    </a:p>
                  </a:txBody>
                  <a:tcPr>
                    <a:lnL w="28575" cap="flat" cmpd="sng" algn="ctr">
                      <a:solidFill>
                        <a:srgbClr val="DDDDDD"/>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01543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Workshop Overview</a:t>
            </a:r>
          </a:p>
        </p:txBody>
      </p:sp>
      <p:sp>
        <p:nvSpPr>
          <p:cNvPr id="3" name="Content Placeholder 2"/>
          <p:cNvSpPr>
            <a:spLocks noGrp="1"/>
          </p:cNvSpPr>
          <p:nvPr>
            <p:ph idx="1"/>
          </p:nvPr>
        </p:nvSpPr>
        <p:spPr/>
        <p:txBody>
          <a:bodyPr anchor="ctr"/>
          <a:lstStyle/>
          <a:p>
            <a:pPr>
              <a:buClrTx/>
              <a:buFont typeface="Wingdings" panose="05000000000000000000" pitchFamily="2" charset="2"/>
              <a:buChar char="q"/>
            </a:pPr>
            <a:r>
              <a:rPr lang="en-US" dirty="0"/>
              <a:t> Community Development Department Staff Information</a:t>
            </a:r>
          </a:p>
          <a:p>
            <a:pPr>
              <a:buClrTx/>
              <a:buFont typeface="Wingdings" panose="05000000000000000000" pitchFamily="2" charset="2"/>
              <a:buChar char="q"/>
            </a:pPr>
            <a:r>
              <a:rPr lang="en-US" dirty="0"/>
              <a:t> Funding Updates</a:t>
            </a:r>
          </a:p>
          <a:p>
            <a:pPr>
              <a:buClrTx/>
              <a:buFont typeface="Wingdings" panose="05000000000000000000" pitchFamily="2" charset="2"/>
              <a:buChar char="q"/>
            </a:pPr>
            <a:r>
              <a:rPr lang="en-US" dirty="0"/>
              <a:t> Conflicts of Interest</a:t>
            </a:r>
          </a:p>
          <a:p>
            <a:pPr>
              <a:buClrTx/>
              <a:buFont typeface="Wingdings" panose="05000000000000000000" pitchFamily="2" charset="2"/>
              <a:buChar char="q"/>
            </a:pPr>
            <a:r>
              <a:rPr lang="en-US" dirty="0"/>
              <a:t> Overview of HUD Programs</a:t>
            </a:r>
          </a:p>
          <a:p>
            <a:pPr>
              <a:buClrTx/>
              <a:buFont typeface="Wingdings" panose="05000000000000000000" pitchFamily="2" charset="2"/>
              <a:buChar char="q"/>
            </a:pPr>
            <a:r>
              <a:rPr lang="en-US" dirty="0"/>
              <a:t> Application Schedule of Deadlines </a:t>
            </a:r>
          </a:p>
          <a:p>
            <a:pPr>
              <a:buClrTx/>
              <a:buFont typeface="Wingdings" panose="05000000000000000000" pitchFamily="2" charset="2"/>
              <a:buChar char="q"/>
            </a:pPr>
            <a:r>
              <a:rPr lang="en-US" dirty="0"/>
              <a:t> Application Requirements</a:t>
            </a:r>
          </a:p>
          <a:p>
            <a:pPr>
              <a:buClrTx/>
              <a:buFont typeface="Wingdings" panose="05000000000000000000" pitchFamily="2" charset="2"/>
              <a:buChar char="q"/>
            </a:pPr>
            <a:r>
              <a:rPr lang="en-US" dirty="0"/>
              <a:t> Evaluation Criteria </a:t>
            </a:r>
          </a:p>
        </p:txBody>
      </p:sp>
    </p:spTree>
    <p:extLst>
      <p:ext uri="{BB962C8B-B14F-4D97-AF65-F5344CB8AC3E}">
        <p14:creationId xmlns:p14="http://schemas.microsoft.com/office/powerpoint/2010/main" val="3269625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HOMELESS &amp; AT RISK OF HOMELESSNESS DEFINITIONS</a:t>
            </a:r>
          </a:p>
        </p:txBody>
      </p:sp>
      <p:pic>
        <p:nvPicPr>
          <p:cNvPr id="4" name="Content Placeholder 6"/>
          <p:cNvPicPr>
            <a:picLocks noGrp="1" noChangeAspect="1"/>
          </p:cNvPicPr>
          <p:nvPr>
            <p:ph idx="1"/>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89064" y="1837555"/>
            <a:ext cx="3287439" cy="4415483"/>
          </a:xfrm>
        </p:spPr>
      </p:pic>
      <p:pic>
        <p:nvPicPr>
          <p:cNvPr id="5" name="Content Placeholder 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50674" y="1768399"/>
            <a:ext cx="3936274" cy="4484639"/>
          </a:xfrm>
          <a:prstGeom prst="rect">
            <a:avLst/>
          </a:prstGeom>
        </p:spPr>
      </p:pic>
      <p:pic>
        <p:nvPicPr>
          <p:cNvPr id="6" name="Picture 4" descr="Image result for definition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51300">
            <a:off x="8296859" y="2597139"/>
            <a:ext cx="3740798" cy="2362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000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ELIGIBILITY OF DEFINITIONS</a:t>
            </a:r>
          </a:p>
        </p:txBody>
      </p:sp>
      <p:sp>
        <p:nvSpPr>
          <p:cNvPr id="17" name="Content Placeholder 16"/>
          <p:cNvSpPr>
            <a:spLocks noGrp="1"/>
          </p:cNvSpPr>
          <p:nvPr>
            <p:ph idx="1"/>
          </p:nvPr>
        </p:nvSpPr>
        <p:spPr/>
        <p:txBody>
          <a:bodyPr/>
          <a:lstStyle/>
          <a:p>
            <a:pPr algn="just"/>
            <a:r>
              <a:rPr lang="en-US" b="1" u="sng" dirty="0">
                <a:solidFill>
                  <a:schemeClr val="tx1"/>
                </a:solidFill>
              </a:rPr>
              <a:t>RAPID REHOUSING ASSISTANCE</a:t>
            </a:r>
            <a:r>
              <a:rPr lang="en-US" b="1" dirty="0">
                <a:solidFill>
                  <a:schemeClr val="tx1"/>
                </a:solidFill>
              </a:rPr>
              <a:t>: </a:t>
            </a:r>
            <a:r>
              <a:rPr lang="en-US" dirty="0">
                <a:solidFill>
                  <a:schemeClr val="tx1"/>
                </a:solidFill>
              </a:rPr>
              <a:t>This assistance, referred to as rapid re-housing assistance, may be provided to program participants who meet the criteria under paragraph (1) of the “homeless” definition in §576.2 </a:t>
            </a:r>
            <a:r>
              <a:rPr lang="en-US" b="1" u="sng" dirty="0">
                <a:solidFill>
                  <a:schemeClr val="tx1"/>
                </a:solidFill>
              </a:rPr>
              <a:t>or</a:t>
            </a:r>
            <a:r>
              <a:rPr lang="en-US" dirty="0">
                <a:solidFill>
                  <a:schemeClr val="tx1"/>
                </a:solidFill>
              </a:rPr>
              <a:t> who meet the criteria under paragraph (4) of the “homeless” definition </a:t>
            </a:r>
            <a:r>
              <a:rPr lang="en-US" b="1" u="sng" dirty="0">
                <a:solidFill>
                  <a:schemeClr val="tx1"/>
                </a:solidFill>
              </a:rPr>
              <a:t>and</a:t>
            </a:r>
            <a:r>
              <a:rPr lang="en-US" dirty="0">
                <a:solidFill>
                  <a:schemeClr val="tx1"/>
                </a:solidFill>
              </a:rPr>
              <a:t> live in an emergency shelter </a:t>
            </a:r>
            <a:r>
              <a:rPr lang="en-US" i="1" u="sng" dirty="0">
                <a:solidFill>
                  <a:schemeClr val="tx1"/>
                </a:solidFill>
              </a:rPr>
              <a:t>or</a:t>
            </a:r>
            <a:r>
              <a:rPr lang="en-US" dirty="0">
                <a:solidFill>
                  <a:schemeClr val="tx1"/>
                </a:solidFill>
              </a:rPr>
              <a:t> other place described in paragraph (1) of the “homeless” definition.</a:t>
            </a:r>
          </a:p>
          <a:p>
            <a:pPr algn="just"/>
            <a:r>
              <a:rPr lang="en-US" b="1" u="sng" dirty="0">
                <a:solidFill>
                  <a:schemeClr val="tx1"/>
                </a:solidFill>
              </a:rPr>
              <a:t>HOMELESS PREVENTION ASSISTANCE</a:t>
            </a:r>
            <a:r>
              <a:rPr lang="en-US" dirty="0">
                <a:solidFill>
                  <a:schemeClr val="tx1"/>
                </a:solidFill>
              </a:rPr>
              <a:t>: This assistance, referred to as homelessness prevention, may be provided to individuals and families who meet the criteria under the “at risk of homelessness” definition, </a:t>
            </a:r>
            <a:r>
              <a:rPr lang="en-US" b="1" u="sng" dirty="0">
                <a:solidFill>
                  <a:schemeClr val="tx1"/>
                </a:solidFill>
              </a:rPr>
              <a:t>or</a:t>
            </a:r>
            <a:r>
              <a:rPr lang="en-US" dirty="0">
                <a:solidFill>
                  <a:schemeClr val="tx1"/>
                </a:solidFill>
              </a:rPr>
              <a:t> who meet the criteria in paragraph (2), (3), or (4) of the “homeless” definition in §576.2 </a:t>
            </a:r>
            <a:r>
              <a:rPr lang="en-US" b="1" u="sng" dirty="0">
                <a:solidFill>
                  <a:schemeClr val="tx1"/>
                </a:solidFill>
              </a:rPr>
              <a:t>and</a:t>
            </a:r>
            <a:r>
              <a:rPr lang="en-US" dirty="0">
                <a:solidFill>
                  <a:schemeClr val="tx1"/>
                </a:solidFill>
              </a:rPr>
              <a:t> have an annual income below 30 percent of median family income for the area, as determined by HUD.</a:t>
            </a:r>
            <a:r>
              <a:rPr lang="en-US" dirty="0">
                <a:solidFill>
                  <a:schemeClr val="tx1"/>
                </a:solidFill>
                <a:latin typeface="Open Sans"/>
              </a:rPr>
              <a:t> </a:t>
            </a:r>
            <a:endParaRPr lang="en-US" dirty="0">
              <a:solidFill>
                <a:schemeClr val="tx1"/>
              </a:solidFill>
            </a:endParaRPr>
          </a:p>
          <a:p>
            <a:endParaRPr lang="en-US" dirty="0"/>
          </a:p>
        </p:txBody>
      </p:sp>
    </p:spTree>
    <p:extLst>
      <p:ext uri="{BB962C8B-B14F-4D97-AF65-F5344CB8AC3E}">
        <p14:creationId xmlns:p14="http://schemas.microsoft.com/office/powerpoint/2010/main" val="2838067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ESG ADDITIONAL RESOURCES</a:t>
            </a:r>
          </a:p>
        </p:txBody>
      </p:sp>
      <p:sp>
        <p:nvSpPr>
          <p:cNvPr id="4" name="Text Placeholder 4"/>
          <p:cNvSpPr>
            <a:spLocks noGrp="1"/>
          </p:cNvSpPr>
          <p:nvPr>
            <p:ph idx="1"/>
          </p:nvPr>
        </p:nvSpPr>
        <p:spPr/>
        <p:txBody>
          <a:bodyPr>
            <a:normAutofit/>
          </a:bodyPr>
          <a:lstStyle/>
          <a:p>
            <a:pPr algn="just">
              <a:buClrTx/>
            </a:pPr>
            <a:r>
              <a:rPr lang="en-US" dirty="0"/>
              <a:t>The links listed on this slide are resource tools for those seeking additional information regarding ESG regulations, requirements and overall program management.</a:t>
            </a:r>
          </a:p>
          <a:p>
            <a:pPr>
              <a:buClrTx/>
              <a:buFont typeface="Wingdings" panose="05000000000000000000" pitchFamily="2" charset="2"/>
              <a:buChar char="q"/>
            </a:pPr>
            <a:r>
              <a:rPr lang="en-US" dirty="0"/>
              <a:t>ESG Program Resources </a:t>
            </a:r>
            <a:r>
              <a:rPr lang="en-US" dirty="0">
                <a:hlinkClick r:id="rId2"/>
              </a:rPr>
              <a:t>https://www.hudexchange.info/programs/esg/guides/#tools-and-guidance</a:t>
            </a:r>
            <a:r>
              <a:rPr lang="en-US" dirty="0"/>
              <a:t>  </a:t>
            </a:r>
          </a:p>
          <a:p>
            <a:pPr>
              <a:buClrTx/>
              <a:buFont typeface="Wingdings" panose="05000000000000000000" pitchFamily="2" charset="2"/>
              <a:buChar char="q"/>
            </a:pPr>
            <a:r>
              <a:rPr lang="en-US" dirty="0"/>
              <a:t>ESG Income Limits - HUD </a:t>
            </a:r>
            <a:r>
              <a:rPr lang="en-US" dirty="0">
                <a:hlinkClick r:id="rId3"/>
              </a:rPr>
              <a:t>https://www.hudexchange.info/resource/5079/esg-income-limits/</a:t>
            </a:r>
            <a:endParaRPr lang="en-US" dirty="0"/>
          </a:p>
          <a:p>
            <a:pPr>
              <a:buClrTx/>
              <a:buFont typeface="Wingdings" panose="05000000000000000000" pitchFamily="2" charset="2"/>
              <a:buChar char="q"/>
            </a:pPr>
            <a:r>
              <a:rPr lang="en-US" dirty="0"/>
              <a:t>ESG Laws &amp; Regulations </a:t>
            </a:r>
            <a:r>
              <a:rPr lang="en-US" dirty="0">
                <a:hlinkClick r:id="rId4"/>
              </a:rPr>
              <a:t>https://www.hudexchange.info/programs/esg/esg-law-regulations-and-notices/#laws</a:t>
            </a:r>
            <a:endParaRPr lang="en-US" dirty="0"/>
          </a:p>
          <a:p>
            <a:pPr>
              <a:buClrTx/>
              <a:buFont typeface="Wingdings" panose="05000000000000000000" pitchFamily="2" charset="2"/>
              <a:buChar char="q"/>
            </a:pPr>
            <a:r>
              <a:rPr lang="en-US" dirty="0"/>
              <a:t>ESG Regulations 24 CFR 576 </a:t>
            </a:r>
            <a:r>
              <a:rPr lang="en-US" dirty="0">
                <a:hlinkClick r:id="rId5"/>
              </a:rPr>
              <a:t>https://www.ecfr.gov/current/title-24/subtitle-B/chapter-V/subchapter-C/part-576</a:t>
            </a:r>
            <a:endParaRPr lang="en-US" dirty="0"/>
          </a:p>
        </p:txBody>
      </p:sp>
    </p:spTree>
    <p:extLst>
      <p:ext uri="{BB962C8B-B14F-4D97-AF65-F5344CB8AC3E}">
        <p14:creationId xmlns:p14="http://schemas.microsoft.com/office/powerpoint/2010/main" val="2650151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HOME INVESTMENT PARTNERSHIPS PROGRAM (HOME)</a:t>
            </a:r>
          </a:p>
        </p:txBody>
      </p:sp>
      <p:sp>
        <p:nvSpPr>
          <p:cNvPr id="5" name="Text Placeholder 4"/>
          <p:cNvSpPr>
            <a:spLocks noGrp="1"/>
          </p:cNvSpPr>
          <p:nvPr>
            <p:ph type="body" sz="half" idx="2"/>
          </p:nvPr>
        </p:nvSpPr>
        <p:spPr>
          <a:xfrm>
            <a:off x="1097280" y="5907024"/>
            <a:ext cx="10113264" cy="822960"/>
          </a:xfrm>
        </p:spPr>
        <p:txBody>
          <a:bodyPr>
            <a:normAutofit/>
          </a:bodyPr>
          <a:lstStyle/>
          <a:p>
            <a:pPr algn="just"/>
            <a:r>
              <a:rPr lang="en-US" dirty="0"/>
              <a:t>The program was designed to reinforce several important values and principles of community development. The intent of the HOME Program is to provide decent affordable housing to low-income households within the City of Pasadena through housing rehabilitation, homebuyer assistance, new housing construction and rental housing. </a:t>
            </a:r>
          </a:p>
        </p:txBody>
      </p:sp>
      <p:sp>
        <p:nvSpPr>
          <p:cNvPr id="6" name="Rectangle 5"/>
          <p:cNvSpPr/>
          <p:nvPr/>
        </p:nvSpPr>
        <p:spPr>
          <a:xfrm>
            <a:off x="0" y="0"/>
            <a:ext cx="4463081" cy="2015936"/>
          </a:xfrm>
          <a:prstGeom prst="rect">
            <a:avLst/>
          </a:prstGeom>
          <a:noFill/>
        </p:spPr>
        <p:txBody>
          <a:bodyPr wrap="none" lIns="91440" tIns="45720" rIns="91440" bIns="45720">
            <a:spAutoFit/>
          </a:bodyPr>
          <a:lstStyle/>
          <a:p>
            <a:pPr algn="ctr"/>
            <a:r>
              <a:rPr lang="en-US" sz="12500" b="1" cap="none" spc="0" dirty="0">
                <a:ln w="6600">
                  <a:solidFill>
                    <a:schemeClr val="accent2"/>
                  </a:solidFill>
                  <a:prstDash val="solid"/>
                </a:ln>
                <a:solidFill>
                  <a:srgbClr val="FFFFFF"/>
                </a:solidFill>
                <a:effectLst>
                  <a:outerShdw dist="38100" dir="2700000" algn="tl" rotWithShape="0">
                    <a:schemeClr val="accent2"/>
                  </a:outerShdw>
                </a:effectLst>
              </a:rPr>
              <a:t>HOME</a:t>
            </a:r>
          </a:p>
        </p:txBody>
      </p:sp>
      <p:sp>
        <p:nvSpPr>
          <p:cNvPr id="7" name="Rectangle 6"/>
          <p:cNvSpPr/>
          <p:nvPr/>
        </p:nvSpPr>
        <p:spPr>
          <a:xfrm>
            <a:off x="75500" y="3699933"/>
            <a:ext cx="3006367" cy="1200329"/>
          </a:xfrm>
          <a:prstGeom prst="rect">
            <a:avLst/>
          </a:prstGeom>
        </p:spPr>
        <p:txBody>
          <a:bodyPr wrap="square">
            <a:spAutoFit/>
          </a:bodyPr>
          <a:lstStyle/>
          <a:p>
            <a:r>
              <a:rPr lang="en-US" dirty="0">
                <a:solidFill>
                  <a:schemeClr val="tx2"/>
                </a:solidFill>
                <a:latin typeface="+mj-lt"/>
              </a:rPr>
              <a:t>HOME information contact:</a:t>
            </a:r>
          </a:p>
          <a:p>
            <a:r>
              <a:rPr lang="en-US" dirty="0">
                <a:solidFill>
                  <a:schemeClr val="tx2"/>
                </a:solidFill>
                <a:latin typeface="+mj-lt"/>
              </a:rPr>
              <a:t>Stacey Rodriguez</a:t>
            </a:r>
          </a:p>
          <a:p>
            <a:r>
              <a:rPr lang="en-US" dirty="0">
                <a:solidFill>
                  <a:schemeClr val="tx2"/>
                </a:solidFill>
                <a:latin typeface="+mj-lt"/>
              </a:rPr>
              <a:t>(713) 475-4881 </a:t>
            </a:r>
          </a:p>
          <a:p>
            <a:r>
              <a:rPr lang="en-US" dirty="0">
                <a:solidFill>
                  <a:schemeClr val="tx2"/>
                </a:solidFill>
                <a:latin typeface="+mj-lt"/>
              </a:rPr>
              <a:t>srodriguez@pasadenatx.gov</a:t>
            </a:r>
          </a:p>
        </p:txBody>
      </p:sp>
      <p:pic>
        <p:nvPicPr>
          <p:cNvPr id="16" name="Picture 15">
            <a:extLst>
              <a:ext uri="{FF2B5EF4-FFF2-40B4-BE49-F238E27FC236}">
                <a16:creationId xmlns:a16="http://schemas.microsoft.com/office/drawing/2014/main" id="{737493D5-FB0B-55D0-459D-45C7CA850515}"/>
              </a:ext>
            </a:extLst>
          </p:cNvPr>
          <p:cNvPicPr>
            <a:picLocks noChangeAspect="1"/>
          </p:cNvPicPr>
          <p:nvPr/>
        </p:nvPicPr>
        <p:blipFill>
          <a:blip r:embed="rId2"/>
          <a:stretch>
            <a:fillRect/>
          </a:stretch>
        </p:blipFill>
        <p:spPr>
          <a:xfrm>
            <a:off x="5711601" y="960120"/>
            <a:ext cx="5846076" cy="3544147"/>
          </a:xfrm>
          <a:prstGeom prst="rect">
            <a:avLst/>
          </a:prstGeom>
        </p:spPr>
      </p:pic>
      <p:sp>
        <p:nvSpPr>
          <p:cNvPr id="3" name="TextBox 2">
            <a:extLst>
              <a:ext uri="{FF2B5EF4-FFF2-40B4-BE49-F238E27FC236}">
                <a16:creationId xmlns:a16="http://schemas.microsoft.com/office/drawing/2014/main" id="{61E30FCF-D49E-95F0-2585-2BA7DC430EF5}"/>
              </a:ext>
            </a:extLst>
          </p:cNvPr>
          <p:cNvSpPr txBox="1"/>
          <p:nvPr/>
        </p:nvSpPr>
        <p:spPr>
          <a:xfrm>
            <a:off x="75500" y="2015935"/>
            <a:ext cx="5529433" cy="1754326"/>
          </a:xfrm>
          <a:prstGeom prst="rect">
            <a:avLst/>
          </a:prstGeom>
          <a:noFill/>
        </p:spPr>
        <p:txBody>
          <a:bodyPr wrap="square" rtlCol="0">
            <a:spAutoFit/>
          </a:bodyPr>
          <a:lstStyle/>
          <a:p>
            <a:pPr algn="just"/>
            <a:r>
              <a:rPr lang="en-US" sz="1800" b="1" dirty="0">
                <a:solidFill>
                  <a:srgbClr val="FF0000"/>
                </a:solidFill>
              </a:rPr>
              <a:t>NOTE: AT THIS TIME THE COMMUNITY DEVELOPMENT DEPARTMENT IS ONLY ACCEPTING HOME APPLICATIONS FOR QUALIFIED COMMUNITY HOUSING DEVELOPMENT ORGANIZATIONS (CHDOS). REFER TO SLIDES 35-36 FOR REQUIREMENTS.</a:t>
            </a:r>
          </a:p>
          <a:p>
            <a:endParaRPr lang="en-US" dirty="0"/>
          </a:p>
        </p:txBody>
      </p:sp>
    </p:spTree>
    <p:extLst>
      <p:ext uri="{BB962C8B-B14F-4D97-AF65-F5344CB8AC3E}">
        <p14:creationId xmlns:p14="http://schemas.microsoft.com/office/powerpoint/2010/main" val="3929906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USES OF HOME FUNDS</a:t>
            </a:r>
          </a:p>
        </p:txBody>
      </p:sp>
      <p:sp>
        <p:nvSpPr>
          <p:cNvPr id="4" name="Text Placeholder 3"/>
          <p:cNvSpPr>
            <a:spLocks noGrp="1"/>
          </p:cNvSpPr>
          <p:nvPr>
            <p:ph type="body" sz="half" idx="2"/>
          </p:nvPr>
        </p:nvSpPr>
        <p:spPr/>
        <p:txBody>
          <a:bodyPr>
            <a:normAutofit fontScale="85000" lnSpcReduction="10000"/>
          </a:bodyPr>
          <a:lstStyle/>
          <a:p>
            <a:pPr algn="just">
              <a:lnSpc>
                <a:spcPct val="110000"/>
              </a:lnSpc>
            </a:pPr>
            <a:r>
              <a:rPr lang="en-US" sz="1900" dirty="0"/>
              <a:t>All beneficiaries MUST have annual household incomes at or below 80 percent of the area median income, as defined by HUD. </a:t>
            </a:r>
          </a:p>
          <a:p>
            <a:pPr algn="just">
              <a:lnSpc>
                <a:spcPct val="110000"/>
              </a:lnSpc>
            </a:pPr>
            <a:r>
              <a:rPr lang="en-US" sz="2000" dirty="0"/>
              <a:t>A full list of eligible activities can be found at the following link: </a:t>
            </a:r>
            <a:r>
              <a:rPr lang="en-US" sz="2000" dirty="0">
                <a:hlinkClick r:id="rId2"/>
              </a:rPr>
              <a:t>https://www.ecfr.gov/current/title-24/subtitle-A/part-92/subpart-E/subject-group-ECFRf448ea7bbdfb69a/section-92.205</a:t>
            </a:r>
            <a:endParaRPr lang="en-US" sz="2000" dirty="0"/>
          </a:p>
          <a:p>
            <a:pPr>
              <a:lnSpc>
                <a:spcPct val="110000"/>
              </a:lnSpc>
            </a:pPr>
            <a:endParaRPr lang="en-US" sz="1900" dirty="0"/>
          </a:p>
          <a:p>
            <a:endParaRPr lang="en-US" dirty="0"/>
          </a:p>
        </p:txBody>
      </p:sp>
      <p:sp>
        <p:nvSpPr>
          <p:cNvPr id="5" name="Content Placeholder 17"/>
          <p:cNvSpPr>
            <a:spLocks noGrp="1"/>
          </p:cNvSpPr>
          <p:nvPr>
            <p:ph idx="1"/>
          </p:nvPr>
        </p:nvSpPr>
        <p:spPr>
          <a:xfrm>
            <a:off x="4800600" y="1097280"/>
            <a:ext cx="6492240" cy="4663440"/>
          </a:xfrm>
        </p:spPr>
        <p:txBody>
          <a:bodyPr>
            <a:normAutofit lnSpcReduction="10000"/>
          </a:bodyPr>
          <a:lstStyle/>
          <a:p>
            <a:pPr algn="ctr"/>
            <a:r>
              <a:rPr lang="en-US" u="sng" dirty="0"/>
              <a:t>Types of HOME Eligible Activities</a:t>
            </a:r>
          </a:p>
          <a:p>
            <a:pPr algn="just">
              <a:buClrTx/>
              <a:buFont typeface="Wingdings" panose="05000000000000000000" pitchFamily="2" charset="2"/>
              <a:buChar char="§"/>
            </a:pPr>
            <a:r>
              <a:rPr lang="en-US" dirty="0"/>
              <a:t>Site Acquisition</a:t>
            </a:r>
          </a:p>
          <a:p>
            <a:pPr algn="just">
              <a:buClrTx/>
              <a:buFont typeface="Wingdings" panose="05000000000000000000" pitchFamily="2" charset="2"/>
              <a:buChar char="§"/>
            </a:pPr>
            <a:r>
              <a:rPr lang="en-US" dirty="0"/>
              <a:t>Site Improvements</a:t>
            </a:r>
          </a:p>
          <a:p>
            <a:pPr algn="just">
              <a:buClrTx/>
              <a:buFont typeface="Wingdings" panose="05000000000000000000" pitchFamily="2" charset="2"/>
              <a:buChar char="§"/>
            </a:pPr>
            <a:r>
              <a:rPr lang="en-US" dirty="0"/>
              <a:t>Demolition/Reconstruction and/or Rehabilitation</a:t>
            </a:r>
          </a:p>
          <a:p>
            <a:pPr algn="just">
              <a:buClrTx/>
              <a:buFont typeface="Wingdings" panose="05000000000000000000" pitchFamily="2" charset="2"/>
              <a:buChar char="§"/>
            </a:pPr>
            <a:r>
              <a:rPr lang="en-US" dirty="0"/>
              <a:t>Relocation</a:t>
            </a:r>
          </a:p>
          <a:p>
            <a:pPr algn="just">
              <a:buClrTx/>
              <a:buFont typeface="Wingdings" panose="05000000000000000000" pitchFamily="2" charset="2"/>
              <a:buChar char="§"/>
            </a:pPr>
            <a:r>
              <a:rPr lang="en-US" dirty="0"/>
              <a:t>Other necessary and reasonable activities related to the development of affordable housing</a:t>
            </a:r>
          </a:p>
          <a:p>
            <a:pPr marL="0" indent="0" algn="just">
              <a:buNone/>
            </a:pPr>
            <a:r>
              <a:rPr lang="en-US" sz="1800" dirty="0"/>
              <a:t>Activities that require information on family size and income must use “HOME Income Limits” chart posted at the following link to determine if applicants qualify under the current low and moderate income limits: </a:t>
            </a:r>
            <a:r>
              <a:rPr lang="en-US" sz="1600" dirty="0">
                <a:hlinkClick r:id="rId3"/>
              </a:rPr>
              <a:t>https://www.pasadenatx.gov/280/Subrecipient-Organization-Information</a:t>
            </a:r>
            <a:endParaRPr lang="en-US" sz="1600" dirty="0"/>
          </a:p>
          <a:p>
            <a:pPr marL="0" indent="0" algn="just">
              <a:buNone/>
            </a:pPr>
            <a:r>
              <a:rPr lang="en-US" sz="1600" dirty="0"/>
              <a:t>*NOTE: Income limits are updated annually and posted on the City’s website once released by HUD.</a:t>
            </a:r>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4271008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HOUSING DEVELOPMENT ORGANIZATION (CHDO)</a:t>
            </a:r>
          </a:p>
        </p:txBody>
      </p:sp>
      <p:sp>
        <p:nvSpPr>
          <p:cNvPr id="3" name="Content Placeholder 2"/>
          <p:cNvSpPr>
            <a:spLocks noGrp="1"/>
          </p:cNvSpPr>
          <p:nvPr>
            <p:ph idx="1"/>
          </p:nvPr>
        </p:nvSpPr>
        <p:spPr/>
        <p:txBody>
          <a:bodyPr/>
          <a:lstStyle/>
          <a:p>
            <a:pPr algn="just"/>
            <a:r>
              <a:rPr lang="en-US" dirty="0"/>
              <a:t>A CHDO is a private, nonprofit, community-based service organization with qualified staff that has the capacity to develop affordable housing as the owner, developer, or sponsor for the Pasadena area.</a:t>
            </a:r>
          </a:p>
        </p:txBody>
      </p:sp>
      <p:pic>
        <p:nvPicPr>
          <p:cNvPr id="6" name="Picture 5">
            <a:extLst>
              <a:ext uri="{FF2B5EF4-FFF2-40B4-BE49-F238E27FC236}">
                <a16:creationId xmlns:a16="http://schemas.microsoft.com/office/drawing/2014/main" id="{6158F801-EC91-841E-5F59-46127D9BB2A1}"/>
              </a:ext>
            </a:extLst>
          </p:cNvPr>
          <p:cNvPicPr>
            <a:picLocks noChangeAspect="1"/>
          </p:cNvPicPr>
          <p:nvPr/>
        </p:nvPicPr>
        <p:blipFill>
          <a:blip r:embed="rId2"/>
          <a:stretch>
            <a:fillRect/>
          </a:stretch>
        </p:blipFill>
        <p:spPr>
          <a:xfrm>
            <a:off x="1837266" y="2961596"/>
            <a:ext cx="8517467" cy="2732687"/>
          </a:xfrm>
          <a:prstGeom prst="rect">
            <a:avLst/>
          </a:prstGeom>
        </p:spPr>
      </p:pic>
    </p:spTree>
    <p:extLst>
      <p:ext uri="{BB962C8B-B14F-4D97-AF65-F5344CB8AC3E}">
        <p14:creationId xmlns:p14="http://schemas.microsoft.com/office/powerpoint/2010/main" val="2693349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CHDO INFORMATION</a:t>
            </a:r>
          </a:p>
        </p:txBody>
      </p:sp>
      <p:sp>
        <p:nvSpPr>
          <p:cNvPr id="3" name="Content Placeholder 2"/>
          <p:cNvSpPr>
            <a:spLocks noGrp="1"/>
          </p:cNvSpPr>
          <p:nvPr>
            <p:ph idx="1"/>
          </p:nvPr>
        </p:nvSpPr>
        <p:spPr>
          <a:xfrm>
            <a:off x="4800600" y="1143000"/>
            <a:ext cx="6492240" cy="4572000"/>
          </a:xfrm>
        </p:spPr>
        <p:txBody>
          <a:bodyPr>
            <a:normAutofit/>
          </a:bodyPr>
          <a:lstStyle/>
          <a:p>
            <a:pPr algn="ctr"/>
            <a:r>
              <a:rPr lang="en-US" u="sng" dirty="0"/>
              <a:t>CHDO Qualification Requirements</a:t>
            </a:r>
          </a:p>
          <a:p>
            <a:pPr algn="just"/>
            <a:r>
              <a:rPr lang="en-US" dirty="0"/>
              <a:t>To qualify as a CHDO, a nonprofit must meet the following requirements:</a:t>
            </a:r>
          </a:p>
          <a:p>
            <a:pPr algn="just">
              <a:buClrTx/>
              <a:buFont typeface="Wingdings" panose="05000000000000000000" pitchFamily="2" charset="2"/>
              <a:buChar char="§"/>
            </a:pPr>
            <a:r>
              <a:rPr lang="en-US" dirty="0"/>
              <a:t>Legal structure and tax status;</a:t>
            </a:r>
          </a:p>
          <a:p>
            <a:pPr algn="just">
              <a:buClrTx/>
              <a:buFont typeface="Wingdings" panose="05000000000000000000" pitchFamily="2" charset="2"/>
              <a:buChar char="§"/>
            </a:pPr>
            <a:r>
              <a:rPr lang="en-US" dirty="0"/>
              <a:t>Financial management capacity and accountability to low-income community;</a:t>
            </a:r>
          </a:p>
          <a:p>
            <a:pPr algn="just">
              <a:buClrTx/>
              <a:buFont typeface="Wingdings" panose="05000000000000000000" pitchFamily="2" charset="2"/>
              <a:buChar char="§"/>
            </a:pPr>
            <a:r>
              <a:rPr lang="en-US" dirty="0"/>
              <a:t>Staff capacity to carry out HOME funded activities;</a:t>
            </a:r>
          </a:p>
          <a:p>
            <a:pPr algn="just">
              <a:buClrTx/>
              <a:buFont typeface="Wingdings" panose="05000000000000000000" pitchFamily="2" charset="2"/>
              <a:buChar char="§"/>
            </a:pPr>
            <a:r>
              <a:rPr lang="en-US" dirty="0"/>
              <a:t>Experience serving the community for at least one year;</a:t>
            </a:r>
          </a:p>
          <a:p>
            <a:pPr algn="just">
              <a:buClrTx/>
              <a:buFont typeface="Wingdings" panose="05000000000000000000" pitchFamily="2" charset="2"/>
              <a:buChar char="§"/>
            </a:pPr>
            <a:r>
              <a:rPr lang="en-US" dirty="0"/>
              <a:t>Board representation by community members (minimum 1/3 low-income); and</a:t>
            </a:r>
          </a:p>
          <a:p>
            <a:pPr algn="just">
              <a:buClrTx/>
              <a:buFont typeface="Wingdings" panose="05000000000000000000" pitchFamily="2" charset="2"/>
              <a:buChar char="§"/>
            </a:pPr>
            <a:r>
              <a:rPr lang="en-US" dirty="0"/>
              <a:t>Lack of for-profit or public control.</a:t>
            </a:r>
          </a:p>
          <a:p>
            <a:endParaRPr lang="en-US" dirty="0"/>
          </a:p>
        </p:txBody>
      </p:sp>
      <p:sp>
        <p:nvSpPr>
          <p:cNvPr id="4" name="Text Placeholder 3"/>
          <p:cNvSpPr>
            <a:spLocks noGrp="1"/>
          </p:cNvSpPr>
          <p:nvPr>
            <p:ph type="body" sz="half" idx="2"/>
          </p:nvPr>
        </p:nvSpPr>
        <p:spPr/>
        <p:txBody>
          <a:bodyPr>
            <a:normAutofit fontScale="92500"/>
          </a:bodyPr>
          <a:lstStyle/>
          <a:p>
            <a:r>
              <a:rPr lang="en-US" dirty="0"/>
              <a:t>Eligible CHDO Activities:</a:t>
            </a:r>
          </a:p>
          <a:p>
            <a:pPr marL="285750" indent="-285750" algn="just">
              <a:buFont typeface="Wingdings" panose="05000000000000000000" pitchFamily="2" charset="2"/>
              <a:buChar char="q"/>
            </a:pPr>
            <a:r>
              <a:rPr lang="en-US" dirty="0"/>
              <a:t>Acquisition and/or rehabilitation of rental housing;</a:t>
            </a:r>
          </a:p>
          <a:p>
            <a:pPr marL="285750" indent="-285750" algn="just">
              <a:buFont typeface="Wingdings" panose="05000000000000000000" pitchFamily="2" charset="2"/>
              <a:buChar char="q"/>
            </a:pPr>
            <a:r>
              <a:rPr lang="en-US" dirty="0"/>
              <a:t>New construction of rental housing;</a:t>
            </a:r>
          </a:p>
          <a:p>
            <a:pPr marL="285750" indent="-285750" algn="just">
              <a:buFont typeface="Wingdings" panose="05000000000000000000" pitchFamily="2" charset="2"/>
              <a:buChar char="q"/>
            </a:pPr>
            <a:r>
              <a:rPr lang="en-US" dirty="0"/>
              <a:t>Acquisition and/or rehabilitation of homebuyer properties;</a:t>
            </a:r>
          </a:p>
          <a:p>
            <a:pPr marL="285750" indent="-285750" algn="just">
              <a:buFont typeface="Wingdings" panose="05000000000000000000" pitchFamily="2" charset="2"/>
              <a:buChar char="q"/>
            </a:pPr>
            <a:r>
              <a:rPr lang="en-US" dirty="0"/>
              <a:t>New construction of homebuyer properties; or</a:t>
            </a:r>
          </a:p>
          <a:p>
            <a:pPr marL="285750" indent="-285750" algn="just">
              <a:buFont typeface="Wingdings" panose="05000000000000000000" pitchFamily="2" charset="2"/>
              <a:buChar char="q"/>
            </a:pPr>
            <a:r>
              <a:rPr lang="en-US" dirty="0"/>
              <a:t>Direct financial assistance to purchasers of HOME-assisted housing sponsored or developed by a CHDO with HOME funds.</a:t>
            </a:r>
          </a:p>
          <a:p>
            <a:endParaRPr lang="en-US" dirty="0"/>
          </a:p>
        </p:txBody>
      </p:sp>
    </p:spTree>
    <p:extLst>
      <p:ext uri="{BB962C8B-B14F-4D97-AF65-F5344CB8AC3E}">
        <p14:creationId xmlns:p14="http://schemas.microsoft.com/office/powerpoint/2010/main" val="1876486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ADDITIONAL RESOURCES</a:t>
            </a:r>
          </a:p>
        </p:txBody>
      </p:sp>
      <p:sp>
        <p:nvSpPr>
          <p:cNvPr id="4" name="Text Placeholder 4"/>
          <p:cNvSpPr>
            <a:spLocks noGrp="1"/>
          </p:cNvSpPr>
          <p:nvPr>
            <p:ph idx="1"/>
          </p:nvPr>
        </p:nvSpPr>
        <p:spPr>
          <a:xfrm>
            <a:off x="1066800" y="1834977"/>
            <a:ext cx="10058400" cy="4023360"/>
          </a:xfrm>
        </p:spPr>
        <p:txBody>
          <a:bodyPr>
            <a:normAutofit/>
          </a:bodyPr>
          <a:lstStyle/>
          <a:p>
            <a:pPr algn="just">
              <a:buClrTx/>
            </a:pPr>
            <a:r>
              <a:rPr lang="en-US" dirty="0"/>
              <a:t>The links listed on this slide are resource tools for those seeking additional information regarding HOME regulations, requirements and overall program management.</a:t>
            </a:r>
          </a:p>
          <a:p>
            <a:pPr>
              <a:buClrTx/>
              <a:buFont typeface="Wingdings" panose="05000000000000000000" pitchFamily="2" charset="2"/>
              <a:buChar char="q"/>
            </a:pPr>
            <a:r>
              <a:rPr lang="en-US" dirty="0"/>
              <a:t>HOME Program Overview </a:t>
            </a:r>
            <a:r>
              <a:rPr lang="en-US" dirty="0">
                <a:hlinkClick r:id="rId2"/>
              </a:rPr>
              <a:t>https://www.hudexchange.info/programs/home/home-overview/</a:t>
            </a:r>
            <a:endParaRPr lang="en-US" dirty="0"/>
          </a:p>
          <a:p>
            <a:pPr>
              <a:buClrTx/>
              <a:buFont typeface="Wingdings" panose="05000000000000000000" pitchFamily="2" charset="2"/>
              <a:buChar char="q"/>
            </a:pPr>
            <a:r>
              <a:rPr lang="en-US" dirty="0"/>
              <a:t>HOME Income Limits - HUD </a:t>
            </a:r>
            <a:r>
              <a:rPr lang="en-US" dirty="0">
                <a:hlinkClick r:id="rId3"/>
              </a:rPr>
              <a:t>https://www.hudexchange.info/programs/home/home-income-limits/</a:t>
            </a:r>
            <a:endParaRPr lang="en-US" dirty="0"/>
          </a:p>
          <a:p>
            <a:pPr>
              <a:buClrTx/>
              <a:buFont typeface="Wingdings" panose="05000000000000000000" pitchFamily="2" charset="2"/>
              <a:buChar char="q"/>
            </a:pPr>
            <a:r>
              <a:rPr lang="en-US" dirty="0"/>
              <a:t>HOME Laws &amp; Regulations </a:t>
            </a:r>
            <a:r>
              <a:rPr lang="en-US" dirty="0">
                <a:hlinkClick r:id="rId4"/>
              </a:rPr>
              <a:t>https://www.hudexchange.info/programs/home/home-laws-and-regulations/</a:t>
            </a:r>
            <a:endParaRPr lang="en-US" dirty="0"/>
          </a:p>
          <a:p>
            <a:pPr>
              <a:buClrTx/>
              <a:buFont typeface="Wingdings" panose="05000000000000000000" pitchFamily="2" charset="2"/>
              <a:buChar char="q"/>
            </a:pPr>
            <a:r>
              <a:rPr lang="en-US" dirty="0"/>
              <a:t>HOME Regulations 24 CFR 92 </a:t>
            </a:r>
            <a:r>
              <a:rPr lang="en-US" dirty="0">
                <a:hlinkClick r:id="rId5"/>
              </a:rPr>
              <a:t>https://www.ecfr.gov/current/title-24/subtitle-A/part-92#_top</a:t>
            </a:r>
            <a:endParaRPr lang="en-US" dirty="0"/>
          </a:p>
        </p:txBody>
      </p:sp>
    </p:spTree>
    <p:extLst>
      <p:ext uri="{BB962C8B-B14F-4D97-AF65-F5344CB8AC3E}">
        <p14:creationId xmlns:p14="http://schemas.microsoft.com/office/powerpoint/2010/main" val="3120698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ADDITIONAL INFORMATION </a:t>
            </a:r>
          </a:p>
        </p:txBody>
      </p:sp>
      <p:pic>
        <p:nvPicPr>
          <p:cNvPr id="21" name="Picture Placeholder 20"/>
          <p:cNvPicPr>
            <a:picLocks noGrp="1" noChangeAspect="1"/>
          </p:cNvPicPr>
          <p:nvPr>
            <p:ph type="pic" idx="1"/>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t="19747" b="19747"/>
          <a:stretch>
            <a:fillRect/>
          </a:stretch>
        </p:blipFill>
        <p:spPr/>
      </p:pic>
      <p:sp>
        <p:nvSpPr>
          <p:cNvPr id="10" name="Text Placeholder 9"/>
          <p:cNvSpPr>
            <a:spLocks noGrp="1"/>
          </p:cNvSpPr>
          <p:nvPr>
            <p:ph type="body" sz="half" idx="2"/>
          </p:nvPr>
        </p:nvSpPr>
        <p:spPr/>
        <p:txBody>
          <a:bodyPr/>
          <a:lstStyle/>
          <a:p>
            <a:r>
              <a:rPr lang="en-US" dirty="0"/>
              <a:t>GENERAL RECORDKEEPING AND ADDITIONAL ITEMS TO CONSIDER WHEN APPLYING FOR FEDERAL FUNDS</a:t>
            </a:r>
          </a:p>
        </p:txBody>
      </p:sp>
    </p:spTree>
    <p:extLst>
      <p:ext uri="{BB962C8B-B14F-4D97-AF65-F5344CB8AC3E}">
        <p14:creationId xmlns:p14="http://schemas.microsoft.com/office/powerpoint/2010/main" val="2572561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a:t>General Record Keeping Information </a:t>
            </a:r>
            <a:br>
              <a:rPr lang="en-US" dirty="0"/>
            </a:br>
            <a:endParaRPr lang="en-US" dirty="0"/>
          </a:p>
        </p:txBody>
      </p:sp>
      <p:sp>
        <p:nvSpPr>
          <p:cNvPr id="6" name="Content Placeholder 5"/>
          <p:cNvSpPr>
            <a:spLocks noGrp="1"/>
          </p:cNvSpPr>
          <p:nvPr>
            <p:ph idx="1"/>
          </p:nvPr>
        </p:nvSpPr>
        <p:spPr>
          <a:xfrm>
            <a:off x="4800600" y="1234440"/>
            <a:ext cx="6492240" cy="4389120"/>
          </a:xfrm>
        </p:spPr>
        <p:txBody>
          <a:bodyPr>
            <a:normAutofit/>
          </a:bodyPr>
          <a:lstStyle/>
          <a:p>
            <a:pPr algn="just"/>
            <a:r>
              <a:rPr lang="en-US" dirty="0"/>
              <a:t>Each Subrecipient is required to establish and maintain at least three major categories of records: </a:t>
            </a:r>
          </a:p>
          <a:p>
            <a:pPr algn="just"/>
            <a:r>
              <a:rPr lang="en-US" dirty="0"/>
              <a:t>1. </a:t>
            </a:r>
            <a:r>
              <a:rPr lang="en-US" u="sng" dirty="0"/>
              <a:t>Administrative records</a:t>
            </a:r>
            <a:r>
              <a:rPr lang="en-US" dirty="0"/>
              <a:t> - apply to the overall administration of the federally funded project/program. </a:t>
            </a:r>
          </a:p>
          <a:p>
            <a:pPr lvl="1" algn="just">
              <a:buClrTx/>
              <a:buFont typeface="Arial" panose="020B0604020202020204" pitchFamily="34" charset="0"/>
              <a:buChar char="•"/>
            </a:pPr>
            <a:r>
              <a:rPr lang="en-US" dirty="0"/>
              <a:t>General project/program files – application, agreement, program policies and guidelines, correspondence, reports, etc. </a:t>
            </a:r>
          </a:p>
          <a:p>
            <a:pPr lvl="1" algn="just">
              <a:buClrTx/>
              <a:buFont typeface="Arial" panose="020B0604020202020204" pitchFamily="34" charset="0"/>
              <a:buChar char="•"/>
            </a:pPr>
            <a:r>
              <a:rPr lang="en-US" dirty="0"/>
              <a:t>Personnel files, property management files. </a:t>
            </a:r>
          </a:p>
          <a:p>
            <a:pPr algn="just"/>
            <a:r>
              <a:rPr lang="en-US" dirty="0"/>
              <a:t>2. </a:t>
            </a:r>
            <a:r>
              <a:rPr lang="en-US" u="sng" dirty="0"/>
              <a:t>Financial records</a:t>
            </a:r>
            <a:r>
              <a:rPr lang="en-US" dirty="0"/>
              <a:t> - including chart of accounts, manual on accounting procedures, journals and ledgers, source documentation, procurement files, bank account records, financial reports, audit files. </a:t>
            </a:r>
          </a:p>
          <a:p>
            <a:pPr algn="just"/>
            <a:r>
              <a:rPr lang="en-US" dirty="0"/>
              <a:t>3. </a:t>
            </a:r>
            <a:r>
              <a:rPr lang="en-US" u="sng" dirty="0"/>
              <a:t>Project/case files</a:t>
            </a:r>
            <a:r>
              <a:rPr lang="en-US" dirty="0"/>
              <a:t> – detailed documentation of the activities undertaken.</a:t>
            </a:r>
          </a:p>
          <a:p>
            <a:endParaRPr lang="en-US" dirty="0"/>
          </a:p>
        </p:txBody>
      </p:sp>
      <p:sp>
        <p:nvSpPr>
          <p:cNvPr id="8" name="Rectangle 7"/>
          <p:cNvSpPr/>
          <p:nvPr/>
        </p:nvSpPr>
        <p:spPr>
          <a:xfrm>
            <a:off x="4458789" y="5623560"/>
            <a:ext cx="7506788" cy="584775"/>
          </a:xfrm>
          <a:prstGeom prst="rect">
            <a:avLst/>
          </a:prstGeom>
        </p:spPr>
        <p:txBody>
          <a:bodyPr wrap="square">
            <a:spAutoFit/>
          </a:bodyPr>
          <a:lstStyle/>
          <a:p>
            <a:pPr algn="just"/>
            <a:r>
              <a:rPr lang="en-US" sz="1600" dirty="0">
                <a:latin typeface="+mj-lt"/>
              </a:rPr>
              <a:t>*Record Retention: City of Pasadena requires records to be retained for </a:t>
            </a:r>
            <a:r>
              <a:rPr lang="en-US" sz="1600" b="1" i="1" u="sng" dirty="0">
                <a:latin typeface="+mj-lt"/>
              </a:rPr>
              <a:t>5 years</a:t>
            </a:r>
            <a:r>
              <a:rPr lang="en-US" sz="1600" dirty="0">
                <a:latin typeface="+mj-lt"/>
              </a:rPr>
              <a:t>, plus the current program year, or until the completion of the activity, whichever is longer. </a:t>
            </a:r>
          </a:p>
        </p:txBody>
      </p:sp>
      <p:pic>
        <p:nvPicPr>
          <p:cNvPr id="2" name="Picture 1">
            <a:extLst>
              <a:ext uri="{FF2B5EF4-FFF2-40B4-BE49-F238E27FC236}">
                <a16:creationId xmlns:a16="http://schemas.microsoft.com/office/drawing/2014/main" id="{81DD48D5-13F4-B44A-84EA-A31D07D63D1B}"/>
              </a:ext>
            </a:extLst>
          </p:cNvPr>
          <p:cNvPicPr>
            <a:picLocks noChangeAspect="1"/>
          </p:cNvPicPr>
          <p:nvPr/>
        </p:nvPicPr>
        <p:blipFill>
          <a:blip r:embed="rId2"/>
          <a:stretch>
            <a:fillRect/>
          </a:stretch>
        </p:blipFill>
        <p:spPr>
          <a:xfrm>
            <a:off x="438150" y="2677447"/>
            <a:ext cx="3238500" cy="3238500"/>
          </a:xfrm>
          <a:prstGeom prst="rect">
            <a:avLst/>
          </a:prstGeom>
        </p:spPr>
      </p:pic>
    </p:spTree>
    <p:extLst>
      <p:ext uri="{BB962C8B-B14F-4D97-AF65-F5344CB8AC3E}">
        <p14:creationId xmlns:p14="http://schemas.microsoft.com/office/powerpoint/2010/main" val="314876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Development Staff</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87460" y="1819275"/>
            <a:ext cx="4286250" cy="3219450"/>
          </a:xfrm>
        </p:spPr>
      </p:pic>
      <p:sp>
        <p:nvSpPr>
          <p:cNvPr id="4" name="Content Placeholder 3"/>
          <p:cNvSpPr>
            <a:spLocks noGrp="1"/>
          </p:cNvSpPr>
          <p:nvPr>
            <p:ph sz="half" idx="2"/>
          </p:nvPr>
        </p:nvSpPr>
        <p:spPr>
          <a:xfrm>
            <a:off x="5233846" y="2286000"/>
            <a:ext cx="6583680" cy="2286000"/>
          </a:xfrm>
        </p:spPr>
        <p:txBody>
          <a:bodyPr>
            <a:normAutofit/>
          </a:bodyPr>
          <a:lstStyle/>
          <a:p>
            <a:pPr>
              <a:buClrTx/>
              <a:buFont typeface="Wingdings" panose="05000000000000000000" pitchFamily="2" charset="2"/>
              <a:buChar char="v"/>
            </a:pPr>
            <a:r>
              <a:rPr lang="en-US" dirty="0"/>
              <a:t> Sara Rogers, Director of Housing &amp; Community Development</a:t>
            </a:r>
          </a:p>
          <a:p>
            <a:pPr>
              <a:buClrTx/>
              <a:buFont typeface="Wingdings" panose="05000000000000000000" pitchFamily="2" charset="2"/>
              <a:buChar char="v"/>
            </a:pPr>
            <a:r>
              <a:rPr lang="en-US" dirty="0"/>
              <a:t> Kayla Coberley,</a:t>
            </a:r>
            <a:r>
              <a:rPr lang="en-US" i="1" dirty="0"/>
              <a:t> </a:t>
            </a:r>
            <a:r>
              <a:rPr lang="en-US" dirty="0"/>
              <a:t>Community Development Manager</a:t>
            </a:r>
          </a:p>
          <a:p>
            <a:pPr>
              <a:buClrTx/>
              <a:buFont typeface="Wingdings" panose="05000000000000000000" pitchFamily="2" charset="2"/>
              <a:buChar char="v"/>
            </a:pPr>
            <a:r>
              <a:rPr lang="en-US" dirty="0"/>
              <a:t> Julia </a:t>
            </a:r>
            <a:r>
              <a:rPr lang="en-US" dirty="0" err="1"/>
              <a:t>Zamarripa</a:t>
            </a:r>
            <a:r>
              <a:rPr lang="en-US" dirty="0"/>
              <a:t>, Programs Accountant</a:t>
            </a:r>
          </a:p>
          <a:p>
            <a:pPr>
              <a:buClrTx/>
              <a:buFont typeface="Wingdings" panose="05000000000000000000" pitchFamily="2" charset="2"/>
              <a:buChar char="v"/>
            </a:pPr>
            <a:r>
              <a:rPr lang="en-US" dirty="0"/>
              <a:t> Stacey Rodriguez, Programs Coordinator</a:t>
            </a:r>
          </a:p>
          <a:p>
            <a:pPr>
              <a:buClrTx/>
              <a:buFont typeface="Wingdings" panose="05000000000000000000" pitchFamily="2" charset="2"/>
              <a:buChar char="v"/>
            </a:pPr>
            <a:r>
              <a:rPr lang="en-US" dirty="0"/>
              <a:t> Kristine Singleton, Programs Coordinator</a:t>
            </a:r>
          </a:p>
        </p:txBody>
      </p:sp>
    </p:spTree>
    <p:extLst>
      <p:ext uri="{BB962C8B-B14F-4D97-AF65-F5344CB8AC3E}">
        <p14:creationId xmlns:p14="http://schemas.microsoft.com/office/powerpoint/2010/main" val="4137171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Items to Consider When </a:t>
            </a:r>
            <a:br>
              <a:rPr lang="en-US" sz="4000" b="1" dirty="0"/>
            </a:br>
            <a:r>
              <a:rPr lang="en-US" sz="4000" b="1" dirty="0"/>
              <a:t>Applying</a:t>
            </a:r>
            <a:br>
              <a:rPr lang="en-US" dirty="0"/>
            </a:br>
            <a:endParaRPr lang="en-US" dirty="0"/>
          </a:p>
        </p:txBody>
      </p:sp>
      <p:sp>
        <p:nvSpPr>
          <p:cNvPr id="3" name="Content Placeholder 2"/>
          <p:cNvSpPr>
            <a:spLocks noGrp="1"/>
          </p:cNvSpPr>
          <p:nvPr>
            <p:ph idx="1"/>
          </p:nvPr>
        </p:nvSpPr>
        <p:spPr>
          <a:xfrm>
            <a:off x="4800600" y="1097280"/>
            <a:ext cx="6492240" cy="4663440"/>
          </a:xfrm>
        </p:spPr>
        <p:txBody>
          <a:bodyPr/>
          <a:lstStyle/>
          <a:p>
            <a:pPr algn="just">
              <a:buClrTx/>
              <a:buFont typeface="Wingdings" panose="05000000000000000000" pitchFamily="2" charset="2"/>
              <a:buChar char="Ø"/>
            </a:pPr>
            <a:r>
              <a:rPr lang="en-US" dirty="0">
                <a:solidFill>
                  <a:schemeClr val="tx1"/>
                </a:solidFill>
                <a:cs typeface="Aparajita" panose="020B0604020202020204" pitchFamily="34" charset="0"/>
              </a:rPr>
              <a:t>Does my agency have the capacity to adhere to all requirements and regulations?</a:t>
            </a:r>
          </a:p>
          <a:p>
            <a:pPr algn="just">
              <a:buClrTx/>
              <a:buFont typeface="Wingdings" panose="05000000000000000000" pitchFamily="2" charset="2"/>
              <a:buChar char="Ø"/>
            </a:pPr>
            <a:r>
              <a:rPr lang="en-US" dirty="0">
                <a:solidFill>
                  <a:schemeClr val="tx1"/>
                </a:solidFill>
                <a:cs typeface="Aparajita" panose="020B0604020202020204" pitchFamily="34" charset="0"/>
              </a:rPr>
              <a:t>Agency must have a comprehensive policy and procedures manual for program to be administered with federal funds.</a:t>
            </a:r>
          </a:p>
          <a:p>
            <a:pPr algn="just">
              <a:buClrTx/>
              <a:buFont typeface="Wingdings" panose="05000000000000000000" pitchFamily="2" charset="2"/>
              <a:buChar char="Ø"/>
            </a:pPr>
            <a:r>
              <a:rPr lang="en-US" dirty="0">
                <a:solidFill>
                  <a:schemeClr val="tx1"/>
                </a:solidFill>
                <a:cs typeface="Aparajita" panose="020B0604020202020204" pitchFamily="34" charset="0"/>
              </a:rPr>
              <a:t>How will I determine client eligibility? How will I track clients served?</a:t>
            </a:r>
          </a:p>
          <a:p>
            <a:pPr algn="just">
              <a:buClrTx/>
              <a:buFont typeface="Wingdings" panose="05000000000000000000" pitchFamily="2" charset="2"/>
              <a:buChar char="Ø"/>
            </a:pPr>
            <a:r>
              <a:rPr lang="en-US" dirty="0">
                <a:solidFill>
                  <a:schemeClr val="tx1"/>
                </a:solidFill>
                <a:cs typeface="Aparajita" panose="020B0604020202020204" pitchFamily="34" charset="0"/>
              </a:rPr>
              <a:t>Proposals including salaries will require a daily time log of 15 minute – hour increments submitted in conjunction with </a:t>
            </a:r>
            <a:r>
              <a:rPr lang="en-US" i="1" dirty="0">
                <a:solidFill>
                  <a:schemeClr val="tx1"/>
                </a:solidFill>
                <a:cs typeface="Aparajita" panose="020B0604020202020204" pitchFamily="34" charset="0"/>
              </a:rPr>
              <a:t>Time &amp; Attendance Sheet Form</a:t>
            </a:r>
            <a:r>
              <a:rPr lang="en-US" dirty="0">
                <a:solidFill>
                  <a:schemeClr val="tx1"/>
                </a:solidFill>
                <a:cs typeface="Aparajita" panose="020B0604020202020204" pitchFamily="34" charset="0"/>
              </a:rPr>
              <a:t> and paystubs.</a:t>
            </a:r>
          </a:p>
          <a:p>
            <a:pPr algn="just">
              <a:buClrTx/>
              <a:buFont typeface="Wingdings" panose="05000000000000000000" pitchFamily="2" charset="2"/>
              <a:buChar char="Ø"/>
            </a:pPr>
            <a:r>
              <a:rPr lang="en-US" dirty="0">
                <a:solidFill>
                  <a:schemeClr val="tx1"/>
                </a:solidFill>
                <a:cs typeface="Aparajita" panose="020B0604020202020204" pitchFamily="34" charset="0"/>
              </a:rPr>
              <a:t>Are there additional funding sources being used to leverage federal funds?</a:t>
            </a:r>
          </a:p>
          <a:p>
            <a:pPr algn="just">
              <a:buClrTx/>
              <a:buFont typeface="Wingdings" panose="05000000000000000000" pitchFamily="2" charset="2"/>
              <a:buChar char="Ø"/>
            </a:pPr>
            <a:r>
              <a:rPr lang="en-US" dirty="0">
                <a:solidFill>
                  <a:schemeClr val="tx1"/>
                </a:solidFill>
                <a:cs typeface="Aparajita" panose="020B0604020202020204" pitchFamily="34" charset="0"/>
              </a:rPr>
              <a:t>Are my agency’s accounting procedures equipped to manage federal funding/reporting requirements?</a:t>
            </a:r>
          </a:p>
          <a:p>
            <a:endParaRPr lang="en-US" dirty="0"/>
          </a:p>
        </p:txBody>
      </p:sp>
      <p:pic>
        <p:nvPicPr>
          <p:cNvPr id="4" name="Picture 3">
            <a:extLst>
              <a:ext uri="{FF2B5EF4-FFF2-40B4-BE49-F238E27FC236}">
                <a16:creationId xmlns:a16="http://schemas.microsoft.com/office/drawing/2014/main" id="{F97FD60B-27F7-7DCC-C348-C55235EC1189}"/>
              </a:ext>
            </a:extLst>
          </p:cNvPr>
          <p:cNvPicPr>
            <a:picLocks noChangeAspect="1"/>
          </p:cNvPicPr>
          <p:nvPr/>
        </p:nvPicPr>
        <p:blipFill>
          <a:blip r:embed="rId2"/>
          <a:stretch>
            <a:fillRect/>
          </a:stretch>
        </p:blipFill>
        <p:spPr>
          <a:xfrm>
            <a:off x="444500" y="2760133"/>
            <a:ext cx="3225800" cy="3225800"/>
          </a:xfrm>
          <a:prstGeom prst="rect">
            <a:avLst/>
          </a:prstGeom>
        </p:spPr>
      </p:pic>
    </p:spTree>
    <p:extLst>
      <p:ext uri="{BB962C8B-B14F-4D97-AF65-F5344CB8AC3E}">
        <p14:creationId xmlns:p14="http://schemas.microsoft.com/office/powerpoint/2010/main" val="2521461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Application Schedule &amp; Timeline</a:t>
            </a:r>
            <a:br>
              <a:rPr lang="en-US" dirty="0"/>
            </a:br>
            <a:endParaRPr lang="en-US" dirty="0"/>
          </a:p>
        </p:txBody>
      </p:sp>
      <p:sp>
        <p:nvSpPr>
          <p:cNvPr id="5" name="Content Placeholder 2"/>
          <p:cNvSpPr>
            <a:spLocks noGrp="1"/>
          </p:cNvSpPr>
          <p:nvPr>
            <p:ph idx="1"/>
          </p:nvPr>
        </p:nvSpPr>
        <p:spPr>
          <a:xfrm>
            <a:off x="4800600" y="448733"/>
            <a:ext cx="6492240" cy="5985934"/>
          </a:xfrm>
        </p:spPr>
        <p:txBody>
          <a:bodyPr anchor="t">
            <a:noAutofit/>
          </a:bodyPr>
          <a:lstStyle/>
          <a:p>
            <a:pPr marL="0" lvl="0" indent="0">
              <a:lnSpc>
                <a:spcPct val="120000"/>
              </a:lnSpc>
              <a:spcBef>
                <a:spcPts val="0"/>
              </a:spcBef>
              <a:spcAft>
                <a:spcPts val="0"/>
              </a:spcAft>
              <a:buClr>
                <a:prstClr val="white">
                  <a:shade val="95000"/>
                </a:prstClr>
              </a:buClr>
              <a:buNone/>
            </a:pPr>
            <a:r>
              <a:rPr lang="en-US" sz="1600" b="1" u="sng" dirty="0">
                <a:solidFill>
                  <a:schemeClr val="tx1"/>
                </a:solidFill>
                <a:latin typeface="+mj-lt"/>
                <a:cs typeface="Aparajita" panose="020B0604020202020204" pitchFamily="34" charset="0"/>
              </a:rPr>
              <a:t>Wednesday, February 11, 2026 and Wednesday, February 18, 2026</a:t>
            </a:r>
            <a:endParaRPr lang="en-US" sz="1600" b="1" dirty="0">
              <a:solidFill>
                <a:schemeClr val="tx1"/>
              </a:solidFill>
              <a:latin typeface="+mj-lt"/>
              <a:cs typeface="Aparajita" panose="020B0604020202020204" pitchFamily="34" charset="0"/>
            </a:endParaRPr>
          </a:p>
          <a:p>
            <a:pPr marL="324000" lvl="1" indent="0">
              <a:lnSpc>
                <a:spcPct val="120000"/>
              </a:lnSpc>
              <a:spcBef>
                <a:spcPts val="0"/>
              </a:spcBef>
              <a:spcAft>
                <a:spcPts val="0"/>
              </a:spcAft>
              <a:buClr>
                <a:prstClr val="white">
                  <a:shade val="95000"/>
                </a:prstClr>
              </a:buClr>
              <a:buNone/>
            </a:pPr>
            <a:r>
              <a:rPr lang="en-US" sz="1600" dirty="0">
                <a:solidFill>
                  <a:schemeClr val="tx1"/>
                </a:solidFill>
                <a:latin typeface="+mj-lt"/>
                <a:cs typeface="Aparajita" panose="020B0604020202020204" pitchFamily="34" charset="0"/>
              </a:rPr>
              <a:t>City of Pasadena Community Development Department published Notice </a:t>
            </a:r>
          </a:p>
          <a:p>
            <a:pPr marL="324000" lvl="1" indent="0">
              <a:lnSpc>
                <a:spcPct val="120000"/>
              </a:lnSpc>
              <a:spcBef>
                <a:spcPts val="0"/>
              </a:spcBef>
              <a:spcAft>
                <a:spcPts val="0"/>
              </a:spcAft>
              <a:buClr>
                <a:prstClr val="white">
                  <a:shade val="95000"/>
                </a:prstClr>
              </a:buClr>
              <a:buNone/>
            </a:pPr>
            <a:r>
              <a:rPr lang="en-US" sz="1600" dirty="0">
                <a:solidFill>
                  <a:schemeClr val="tx1"/>
                </a:solidFill>
                <a:latin typeface="+mj-lt"/>
                <a:cs typeface="Aparajita" panose="020B0604020202020204" pitchFamily="34" charset="0"/>
              </a:rPr>
              <a:t>of Funding Availability.</a:t>
            </a:r>
          </a:p>
          <a:p>
            <a:pPr marL="0" indent="0">
              <a:lnSpc>
                <a:spcPct val="120000"/>
              </a:lnSpc>
              <a:spcBef>
                <a:spcPts val="0"/>
              </a:spcBef>
              <a:spcAft>
                <a:spcPts val="0"/>
              </a:spcAft>
              <a:buClr>
                <a:prstClr val="white">
                  <a:shade val="95000"/>
                </a:prstClr>
              </a:buClr>
              <a:buNone/>
            </a:pPr>
            <a:r>
              <a:rPr lang="en-US" sz="1600" b="1" u="sng" dirty="0">
                <a:solidFill>
                  <a:schemeClr val="tx1"/>
                </a:solidFill>
                <a:latin typeface="+mj-lt"/>
                <a:cs typeface="Aparajita" panose="020B0604020202020204" pitchFamily="34" charset="0"/>
              </a:rPr>
              <a:t>Wednesday, February 11, 2026 </a:t>
            </a:r>
            <a:endParaRPr lang="en-US" sz="1600" b="1" dirty="0">
              <a:solidFill>
                <a:schemeClr val="tx1"/>
              </a:solidFill>
              <a:latin typeface="+mj-lt"/>
              <a:cs typeface="Aparajita" panose="020B0604020202020204" pitchFamily="34" charset="0"/>
            </a:endParaRPr>
          </a:p>
          <a:p>
            <a:pPr marL="324000" lvl="1" indent="0">
              <a:lnSpc>
                <a:spcPct val="120000"/>
              </a:lnSpc>
              <a:spcBef>
                <a:spcPts val="0"/>
              </a:spcBef>
              <a:spcAft>
                <a:spcPts val="0"/>
              </a:spcAft>
              <a:buClr>
                <a:prstClr val="white">
                  <a:shade val="95000"/>
                </a:prstClr>
              </a:buClr>
              <a:buNone/>
            </a:pPr>
            <a:r>
              <a:rPr lang="en-US" sz="1600" dirty="0">
                <a:solidFill>
                  <a:schemeClr val="tx1"/>
                </a:solidFill>
                <a:latin typeface="+mj-lt"/>
                <a:cs typeface="Aparajita" panose="020B0604020202020204" pitchFamily="34" charset="0"/>
              </a:rPr>
              <a:t>Application Workshop PowerPoint and Applications made available online.</a:t>
            </a:r>
          </a:p>
          <a:p>
            <a:pPr marL="0" indent="-133200">
              <a:lnSpc>
                <a:spcPct val="120000"/>
              </a:lnSpc>
              <a:spcBef>
                <a:spcPts val="0"/>
              </a:spcBef>
              <a:spcAft>
                <a:spcPts val="0"/>
              </a:spcAft>
              <a:buClr>
                <a:prstClr val="white">
                  <a:shade val="95000"/>
                </a:prstClr>
              </a:buClr>
              <a:buNone/>
            </a:pPr>
            <a:r>
              <a:rPr lang="en-US" sz="1600" b="1" u="sng" dirty="0">
                <a:solidFill>
                  <a:schemeClr val="tx1"/>
                </a:solidFill>
                <a:latin typeface="+mj-lt"/>
                <a:cs typeface="Aparajita" panose="020B0604020202020204" pitchFamily="34" charset="0"/>
              </a:rPr>
              <a:t>Thursday, March 5, 2026 – 10:00 A.M.-11:00 A.M.</a:t>
            </a:r>
          </a:p>
          <a:p>
            <a:pPr marL="457200" lvl="1" indent="-133200">
              <a:lnSpc>
                <a:spcPct val="150000"/>
              </a:lnSpc>
              <a:spcBef>
                <a:spcPts val="0"/>
              </a:spcBef>
              <a:spcAft>
                <a:spcPts val="0"/>
              </a:spcAft>
              <a:buClr>
                <a:prstClr val="white">
                  <a:shade val="95000"/>
                </a:prstClr>
              </a:buClr>
              <a:buNone/>
            </a:pPr>
            <a:r>
              <a:rPr lang="en-US" sz="1600" dirty="0">
                <a:solidFill>
                  <a:schemeClr val="tx1"/>
                </a:solidFill>
                <a:latin typeface="+mj-lt"/>
                <a:cs typeface="Aparajita" panose="020B0604020202020204" pitchFamily="34" charset="0"/>
              </a:rPr>
              <a:t>Application Workshop Zoom Q&amp;A Meeting.</a:t>
            </a:r>
          </a:p>
          <a:p>
            <a:pPr marL="0" indent="0">
              <a:lnSpc>
                <a:spcPct val="120000"/>
              </a:lnSpc>
              <a:spcBef>
                <a:spcPts val="0"/>
              </a:spcBef>
              <a:spcAft>
                <a:spcPts val="0"/>
              </a:spcAft>
              <a:buClr>
                <a:prstClr val="white">
                  <a:shade val="95000"/>
                </a:prstClr>
              </a:buClr>
              <a:buNone/>
            </a:pPr>
            <a:r>
              <a:rPr lang="en-US" sz="1600" b="1" u="sng" dirty="0">
                <a:solidFill>
                  <a:schemeClr val="accent2"/>
                </a:solidFill>
                <a:effectLst/>
                <a:latin typeface="+mj-lt"/>
                <a:cs typeface="Aparajita" panose="020B0604020202020204" pitchFamily="34" charset="0"/>
              </a:rPr>
              <a:t>Monday, March 16, 2026 Application Deadline </a:t>
            </a:r>
          </a:p>
          <a:p>
            <a:pPr marL="324000" lvl="1" indent="0">
              <a:lnSpc>
                <a:spcPct val="120000"/>
              </a:lnSpc>
              <a:spcBef>
                <a:spcPts val="0"/>
              </a:spcBef>
              <a:spcAft>
                <a:spcPts val="0"/>
              </a:spcAft>
              <a:buClr>
                <a:prstClr val="white">
                  <a:shade val="95000"/>
                </a:prstClr>
              </a:buClr>
              <a:buNone/>
            </a:pPr>
            <a:r>
              <a:rPr lang="en-US" sz="1600" dirty="0">
                <a:solidFill>
                  <a:schemeClr val="accent2"/>
                </a:solidFill>
                <a:effectLst/>
                <a:latin typeface="+mj-lt"/>
                <a:cs typeface="Aparajita" panose="020B0604020202020204" pitchFamily="34" charset="0"/>
              </a:rPr>
              <a:t>Applications must be received by the City Secretary’s office no later than </a:t>
            </a:r>
          </a:p>
          <a:p>
            <a:pPr marL="324000" lvl="1" indent="0">
              <a:lnSpc>
                <a:spcPct val="120000"/>
              </a:lnSpc>
              <a:spcBef>
                <a:spcPts val="0"/>
              </a:spcBef>
              <a:spcAft>
                <a:spcPts val="0"/>
              </a:spcAft>
              <a:buClr>
                <a:prstClr val="white">
                  <a:shade val="95000"/>
                </a:prstClr>
              </a:buClr>
              <a:buNone/>
            </a:pPr>
            <a:r>
              <a:rPr lang="en-US" sz="1600" b="1" dirty="0">
                <a:solidFill>
                  <a:schemeClr val="accent2"/>
                </a:solidFill>
                <a:effectLst/>
                <a:latin typeface="+mj-lt"/>
                <a:cs typeface="Aparajita" panose="020B0604020202020204" pitchFamily="34" charset="0"/>
              </a:rPr>
              <a:t>4:00 P.M. </a:t>
            </a:r>
          </a:p>
          <a:p>
            <a:pPr marL="0" indent="0">
              <a:lnSpc>
                <a:spcPct val="120000"/>
              </a:lnSpc>
              <a:spcBef>
                <a:spcPts val="0"/>
              </a:spcBef>
              <a:spcAft>
                <a:spcPts val="0"/>
              </a:spcAft>
              <a:buClr>
                <a:prstClr val="white">
                  <a:shade val="95000"/>
                </a:prstClr>
              </a:buClr>
              <a:buNone/>
            </a:pPr>
            <a:r>
              <a:rPr lang="en-US" sz="1600" b="1" u="sng" dirty="0">
                <a:solidFill>
                  <a:schemeClr val="tx1"/>
                </a:solidFill>
                <a:latin typeface="+mj-lt"/>
                <a:cs typeface="Aparajita" panose="020B0604020202020204" pitchFamily="34" charset="0"/>
              </a:rPr>
              <a:t>Monday, April 6, 2026</a:t>
            </a:r>
            <a:endParaRPr lang="en-US" sz="1600" b="1" i="1" u="sng" dirty="0">
              <a:solidFill>
                <a:schemeClr val="tx1"/>
              </a:solidFill>
              <a:latin typeface="+mj-lt"/>
              <a:cs typeface="Aparajita" panose="020B0604020202020204" pitchFamily="34" charset="0"/>
            </a:endParaRPr>
          </a:p>
          <a:p>
            <a:pPr marL="324000" lvl="1" indent="0">
              <a:lnSpc>
                <a:spcPct val="120000"/>
              </a:lnSpc>
              <a:spcBef>
                <a:spcPts val="0"/>
              </a:spcBef>
              <a:spcAft>
                <a:spcPts val="0"/>
              </a:spcAft>
              <a:buClr>
                <a:prstClr val="white">
                  <a:shade val="95000"/>
                </a:prstClr>
              </a:buClr>
              <a:buNone/>
            </a:pPr>
            <a:r>
              <a:rPr lang="en-US" sz="1600" dirty="0">
                <a:solidFill>
                  <a:schemeClr val="tx1"/>
                </a:solidFill>
                <a:latin typeface="+mj-lt"/>
                <a:cs typeface="Aparajita" panose="020B0604020202020204" pitchFamily="34" charset="0"/>
              </a:rPr>
              <a:t>City of Pasadena Community Development Department Manager prepares funding recommendations and submits to Director of Housing and Community Development.</a:t>
            </a:r>
          </a:p>
          <a:p>
            <a:pPr marL="0" lvl="0" indent="0">
              <a:lnSpc>
                <a:spcPct val="120000"/>
              </a:lnSpc>
              <a:spcBef>
                <a:spcPts val="0"/>
              </a:spcBef>
              <a:spcAft>
                <a:spcPts val="0"/>
              </a:spcAft>
              <a:buClr>
                <a:prstClr val="white">
                  <a:shade val="95000"/>
                </a:prstClr>
              </a:buClr>
              <a:buNone/>
            </a:pPr>
            <a:r>
              <a:rPr lang="en-US" sz="1600" b="1" u="sng" dirty="0">
                <a:solidFill>
                  <a:schemeClr val="tx1"/>
                </a:solidFill>
                <a:latin typeface="+mj-lt"/>
                <a:cs typeface="Aparajita" panose="020B0604020202020204" pitchFamily="34" charset="0"/>
              </a:rPr>
              <a:t>April 7, 2026 through August 14, 2026</a:t>
            </a:r>
          </a:p>
          <a:p>
            <a:pPr marL="292608" lvl="1" indent="0">
              <a:lnSpc>
                <a:spcPct val="120000"/>
              </a:lnSpc>
              <a:spcBef>
                <a:spcPts val="0"/>
              </a:spcBef>
              <a:spcAft>
                <a:spcPts val="0"/>
              </a:spcAft>
              <a:buClr>
                <a:prstClr val="white">
                  <a:shade val="95000"/>
                </a:prstClr>
              </a:buClr>
              <a:buNone/>
            </a:pPr>
            <a:r>
              <a:rPr lang="en-US" sz="1600" dirty="0">
                <a:solidFill>
                  <a:schemeClr val="tx1"/>
                </a:solidFill>
                <a:latin typeface="+mj-lt"/>
                <a:cs typeface="Aparajita" panose="020B0604020202020204" pitchFamily="34" charset="0"/>
              </a:rPr>
              <a:t>City of Pasadena Community Development Department staff prepares,   presents and submits Action Plan to City Council for submission to HUD.</a:t>
            </a:r>
          </a:p>
          <a:p>
            <a:pPr marL="0" lvl="0" indent="0">
              <a:lnSpc>
                <a:spcPct val="120000"/>
              </a:lnSpc>
              <a:spcBef>
                <a:spcPts val="0"/>
              </a:spcBef>
              <a:spcAft>
                <a:spcPts val="0"/>
              </a:spcAft>
              <a:buClr>
                <a:prstClr val="white">
                  <a:shade val="95000"/>
                </a:prstClr>
              </a:buClr>
              <a:buNone/>
            </a:pPr>
            <a:r>
              <a:rPr lang="en-US" sz="1600" b="1" u="sng" dirty="0">
                <a:solidFill>
                  <a:schemeClr val="tx1"/>
                </a:solidFill>
                <a:latin typeface="+mj-lt"/>
                <a:cs typeface="Aparajita" panose="020B0604020202020204" pitchFamily="34" charset="0"/>
              </a:rPr>
              <a:t>Friday, August 14, 2026</a:t>
            </a:r>
          </a:p>
          <a:p>
            <a:pPr marL="324000" lvl="1" indent="0">
              <a:lnSpc>
                <a:spcPct val="120000"/>
              </a:lnSpc>
              <a:spcBef>
                <a:spcPts val="0"/>
              </a:spcBef>
              <a:spcAft>
                <a:spcPts val="0"/>
              </a:spcAft>
              <a:buClr>
                <a:prstClr val="white">
                  <a:shade val="95000"/>
                </a:prstClr>
              </a:buClr>
              <a:buNone/>
            </a:pPr>
            <a:r>
              <a:rPr lang="en-US" sz="1600" dirty="0">
                <a:solidFill>
                  <a:schemeClr val="tx1"/>
                </a:solidFill>
                <a:latin typeface="+mj-lt"/>
                <a:cs typeface="Aparajita" panose="020B0604020202020204" pitchFamily="34" charset="0"/>
              </a:rPr>
              <a:t>Deadline for City of Pasadena Community Development Department Action Plan submission to HUD.</a:t>
            </a:r>
            <a:endParaRPr lang="en-US" sz="1600" dirty="0">
              <a:solidFill>
                <a:schemeClr val="tx1"/>
              </a:solidFill>
              <a:latin typeface="+mj-lt"/>
            </a:endParaRPr>
          </a:p>
          <a:p>
            <a:pPr lvl="0">
              <a:lnSpc>
                <a:spcPct val="120000"/>
              </a:lnSpc>
              <a:spcBef>
                <a:spcPts val="0"/>
              </a:spcBef>
              <a:spcAft>
                <a:spcPts val="0"/>
              </a:spcAft>
              <a:buClr>
                <a:prstClr val="white">
                  <a:shade val="95000"/>
                </a:prstClr>
              </a:buClr>
              <a:buFont typeface="Wingdings" pitchFamily="2" charset="2"/>
              <a:buChar char="v"/>
            </a:pPr>
            <a:endParaRPr lang="en-US" sz="1600" dirty="0">
              <a:solidFill>
                <a:srgbClr val="002060"/>
              </a:solidFill>
              <a:latin typeface="+mj-lt"/>
            </a:endParaRPr>
          </a:p>
          <a:p>
            <a:pPr lvl="0">
              <a:lnSpc>
                <a:spcPct val="120000"/>
              </a:lnSpc>
              <a:spcBef>
                <a:spcPts val="0"/>
              </a:spcBef>
              <a:spcAft>
                <a:spcPts val="0"/>
              </a:spcAft>
              <a:buClr>
                <a:prstClr val="white">
                  <a:shade val="95000"/>
                </a:prstClr>
              </a:buClr>
              <a:buNone/>
            </a:pPr>
            <a:r>
              <a:rPr lang="en-US" sz="1600" dirty="0">
                <a:solidFill>
                  <a:srgbClr val="002060"/>
                </a:solidFill>
                <a:latin typeface="+mj-lt"/>
              </a:rPr>
              <a:t>	</a:t>
            </a:r>
          </a:p>
        </p:txBody>
      </p:sp>
      <p:pic>
        <p:nvPicPr>
          <p:cNvPr id="4" name="Picture 3">
            <a:extLst>
              <a:ext uri="{FF2B5EF4-FFF2-40B4-BE49-F238E27FC236}">
                <a16:creationId xmlns:a16="http://schemas.microsoft.com/office/drawing/2014/main" id="{A9B670F4-9AF7-2CA5-B1F3-B604F046FE40}"/>
              </a:ext>
            </a:extLst>
          </p:cNvPr>
          <p:cNvPicPr>
            <a:picLocks noChangeAspect="1"/>
          </p:cNvPicPr>
          <p:nvPr/>
        </p:nvPicPr>
        <p:blipFill>
          <a:blip r:embed="rId2"/>
          <a:stretch>
            <a:fillRect/>
          </a:stretch>
        </p:blipFill>
        <p:spPr>
          <a:xfrm>
            <a:off x="182137" y="3039533"/>
            <a:ext cx="3753811" cy="3022600"/>
          </a:xfrm>
          <a:prstGeom prst="rect">
            <a:avLst/>
          </a:prstGeom>
        </p:spPr>
      </p:pic>
    </p:spTree>
    <p:extLst>
      <p:ext uri="{BB962C8B-B14F-4D97-AF65-F5344CB8AC3E}">
        <p14:creationId xmlns:p14="http://schemas.microsoft.com/office/powerpoint/2010/main" val="688867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Application Requirement Information</a:t>
            </a:r>
            <a:br>
              <a:rPr lang="en-US" dirty="0"/>
            </a:br>
            <a:endParaRPr lang="en-US" dirty="0"/>
          </a:p>
        </p:txBody>
      </p:sp>
      <p:sp>
        <p:nvSpPr>
          <p:cNvPr id="3" name="Content Placeholder 2"/>
          <p:cNvSpPr>
            <a:spLocks noGrp="1"/>
          </p:cNvSpPr>
          <p:nvPr>
            <p:ph idx="1"/>
          </p:nvPr>
        </p:nvSpPr>
        <p:spPr>
          <a:xfrm>
            <a:off x="4800600" y="1143000"/>
            <a:ext cx="6492240" cy="4572000"/>
          </a:xfrm>
        </p:spPr>
        <p:txBody>
          <a:bodyPr>
            <a:normAutofit/>
          </a:bodyPr>
          <a:lstStyle/>
          <a:p>
            <a:pPr>
              <a:buFont typeface="Wingdings" panose="05000000000000000000" pitchFamily="2" charset="2"/>
              <a:buChar char="Ø"/>
            </a:pPr>
            <a:endParaRPr lang="en-US" dirty="0">
              <a:latin typeface="+mj-lt"/>
            </a:endParaRPr>
          </a:p>
          <a:p>
            <a:pPr algn="just">
              <a:buClrTx/>
              <a:buFont typeface="Wingdings" panose="05000000000000000000" pitchFamily="2" charset="2"/>
              <a:buChar char="Ø"/>
            </a:pPr>
            <a:r>
              <a:rPr lang="en-US" dirty="0">
                <a:latin typeface="+mj-lt"/>
              </a:rPr>
              <a:t>Late applications will NOT be accepted:</a:t>
            </a:r>
          </a:p>
          <a:p>
            <a:pPr lvl="1" algn="just">
              <a:buClrTx/>
              <a:buFont typeface="Wingdings" panose="05000000000000000000" pitchFamily="2" charset="2"/>
              <a:buChar char="Ø"/>
            </a:pPr>
            <a:r>
              <a:rPr lang="en-US" sz="2000" b="1" i="1" u="sng" dirty="0">
                <a:solidFill>
                  <a:schemeClr val="accent2"/>
                </a:solidFill>
                <a:latin typeface="+mj-lt"/>
              </a:rPr>
              <a:t>DEADLINE: Monday, March 16, 2026 by 4:00 PM</a:t>
            </a:r>
          </a:p>
          <a:p>
            <a:pPr algn="just">
              <a:buClrTx/>
              <a:buFont typeface="Wingdings" panose="05000000000000000000" pitchFamily="2" charset="2"/>
              <a:buChar char="Ø"/>
            </a:pPr>
            <a:r>
              <a:rPr lang="en-US" dirty="0">
                <a:latin typeface="+mj-lt"/>
              </a:rPr>
              <a:t>All applications must be typed! </a:t>
            </a:r>
          </a:p>
          <a:p>
            <a:pPr algn="just">
              <a:buClrTx/>
              <a:buFont typeface="Wingdings" panose="05000000000000000000" pitchFamily="2" charset="2"/>
              <a:buChar char="Ø"/>
            </a:pPr>
            <a:r>
              <a:rPr lang="en-US" dirty="0">
                <a:latin typeface="+mj-lt"/>
              </a:rPr>
              <a:t>Must submit two (2) original applications signed by authorized official of your organization </a:t>
            </a:r>
            <a:r>
              <a:rPr lang="en-US" sz="1400" dirty="0">
                <a:latin typeface="+mj-lt"/>
              </a:rPr>
              <a:t>(examples include: Department Director, Board of Directors, Grant Administrator, Certifying Official on behalf of organization)</a:t>
            </a:r>
          </a:p>
          <a:p>
            <a:pPr algn="just">
              <a:buClrTx/>
              <a:buFont typeface="Wingdings" panose="05000000000000000000" pitchFamily="2" charset="2"/>
              <a:buChar char="Ø"/>
            </a:pPr>
            <a:r>
              <a:rPr lang="en-US" dirty="0">
                <a:latin typeface="+mj-lt"/>
              </a:rPr>
              <a:t>Application Workshop PowerPoint, Applications for Funding and Zoom meeting link information will be available on the City of Pasadena website at the following address: </a:t>
            </a:r>
            <a:r>
              <a:rPr lang="en-US" dirty="0">
                <a:latin typeface="+mj-lt"/>
                <a:hlinkClick r:id="rId2"/>
              </a:rPr>
              <a:t>https://www.pasadenatx.gov/280/Subrecipient-Organization-Information</a:t>
            </a:r>
            <a:endParaRPr lang="en-US" dirty="0">
              <a:latin typeface="+mj-lt"/>
            </a:endParaRPr>
          </a:p>
        </p:txBody>
      </p:sp>
      <p:sp>
        <p:nvSpPr>
          <p:cNvPr id="4" name="Text Placeholder 3"/>
          <p:cNvSpPr>
            <a:spLocks noGrp="1"/>
          </p:cNvSpPr>
          <p:nvPr>
            <p:ph type="body" sz="half" idx="2"/>
          </p:nvPr>
        </p:nvSpPr>
        <p:spPr/>
        <p:txBody>
          <a:bodyPr/>
          <a:lstStyle/>
          <a:p>
            <a:endParaRPr lang="en-US" dirty="0"/>
          </a:p>
          <a:p>
            <a:endParaRPr lang="en-US" dirty="0"/>
          </a:p>
        </p:txBody>
      </p:sp>
      <p:pic>
        <p:nvPicPr>
          <p:cNvPr id="5" name="Picture 4">
            <a:extLst>
              <a:ext uri="{FF2B5EF4-FFF2-40B4-BE49-F238E27FC236}">
                <a16:creationId xmlns:a16="http://schemas.microsoft.com/office/drawing/2014/main" id="{2886F1F7-4AE8-100C-B883-647B4F96B957}"/>
              </a:ext>
            </a:extLst>
          </p:cNvPr>
          <p:cNvPicPr>
            <a:picLocks noChangeAspect="1"/>
          </p:cNvPicPr>
          <p:nvPr/>
        </p:nvPicPr>
        <p:blipFill>
          <a:blip r:embed="rId3"/>
          <a:stretch>
            <a:fillRect/>
          </a:stretch>
        </p:blipFill>
        <p:spPr>
          <a:xfrm>
            <a:off x="378195" y="2880359"/>
            <a:ext cx="3358410" cy="3379124"/>
          </a:xfrm>
          <a:prstGeom prst="rect">
            <a:avLst/>
          </a:prstGeom>
        </p:spPr>
      </p:pic>
    </p:spTree>
    <p:extLst>
      <p:ext uri="{BB962C8B-B14F-4D97-AF65-F5344CB8AC3E}">
        <p14:creationId xmlns:p14="http://schemas.microsoft.com/office/powerpoint/2010/main" val="743316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27B39-40CF-1868-5B5D-F7B20C51FDE5}"/>
              </a:ext>
            </a:extLst>
          </p:cNvPr>
          <p:cNvSpPr>
            <a:spLocks noGrp="1"/>
          </p:cNvSpPr>
          <p:nvPr>
            <p:ph type="title"/>
          </p:nvPr>
        </p:nvSpPr>
        <p:spPr/>
        <p:txBody>
          <a:bodyPr/>
          <a:lstStyle/>
          <a:p>
            <a:r>
              <a:rPr lang="en-US" sz="4000" b="1" dirty="0"/>
              <a:t>Application Evaluation Criteria</a:t>
            </a:r>
            <a:br>
              <a:rPr lang="en-US" dirty="0"/>
            </a:br>
            <a:endParaRPr lang="en-US" dirty="0"/>
          </a:p>
        </p:txBody>
      </p:sp>
      <p:sp>
        <p:nvSpPr>
          <p:cNvPr id="3" name="Content Placeholder 2">
            <a:extLst>
              <a:ext uri="{FF2B5EF4-FFF2-40B4-BE49-F238E27FC236}">
                <a16:creationId xmlns:a16="http://schemas.microsoft.com/office/drawing/2014/main" id="{D47DE6F9-B435-E53F-2FF5-7E21EE0C5893}"/>
              </a:ext>
            </a:extLst>
          </p:cNvPr>
          <p:cNvSpPr>
            <a:spLocks noGrp="1"/>
          </p:cNvSpPr>
          <p:nvPr>
            <p:ph idx="1"/>
          </p:nvPr>
        </p:nvSpPr>
        <p:spPr>
          <a:xfrm>
            <a:off x="4377267" y="731520"/>
            <a:ext cx="7357533" cy="5257800"/>
          </a:xfrm>
        </p:spPr>
        <p:txBody>
          <a:bodyPr>
            <a:normAutofit/>
          </a:bodyPr>
          <a:lstStyle/>
          <a:p>
            <a:pPr algn="just"/>
            <a:r>
              <a:rPr lang="en-US" dirty="0">
                <a:latin typeface="+mj-lt"/>
              </a:rPr>
              <a:t>All projects submitted for funding consideration should meet the following threshold criteria to be eligible for a funding commitment: </a:t>
            </a:r>
          </a:p>
          <a:p>
            <a:pPr algn="just">
              <a:buFont typeface="Wingdings" panose="05000000000000000000" pitchFamily="2" charset="2"/>
              <a:buChar char="Ø"/>
            </a:pPr>
            <a:r>
              <a:rPr lang="en-US" dirty="0">
                <a:latin typeface="+mj-lt"/>
              </a:rPr>
              <a:t> Contributes to Implementation of Consolidated Plan Goals </a:t>
            </a:r>
          </a:p>
          <a:p>
            <a:pPr lvl="1" algn="just">
              <a:buFont typeface="Arial" panose="020B0604020202020204" pitchFamily="34" charset="0"/>
              <a:buChar char="•"/>
            </a:pPr>
            <a:r>
              <a:rPr lang="en-US" i="1" dirty="0">
                <a:latin typeface="+mj-lt"/>
              </a:rPr>
              <a:t>The proposed project must match one or more of the City’s funding priorities as listed in the </a:t>
            </a:r>
            <a:r>
              <a:rPr lang="en-US" i="1" dirty="0">
                <a:effectLst/>
                <a:latin typeface="+mj-lt"/>
                <a:ea typeface="Calibri" panose="020F0502020204030204" pitchFamily="34" charset="0"/>
                <a:cs typeface="Times New Roman" panose="02020603050405020304" pitchFamily="18" charset="0"/>
              </a:rPr>
              <a:t>Annual Action Plan, meet a National Objective (as applicable) and provide evidence of need for the project. </a:t>
            </a:r>
            <a:endParaRPr lang="en-US" i="1" dirty="0">
              <a:latin typeface="+mj-lt"/>
            </a:endParaRPr>
          </a:p>
          <a:p>
            <a:pPr algn="just">
              <a:buFont typeface="Wingdings" panose="05000000000000000000" pitchFamily="2" charset="2"/>
              <a:buChar char="Ø"/>
            </a:pPr>
            <a:r>
              <a:rPr lang="en-US" dirty="0">
                <a:latin typeface="+mj-lt"/>
              </a:rPr>
              <a:t> Site Control</a:t>
            </a:r>
          </a:p>
          <a:p>
            <a:pPr lvl="1" algn="just">
              <a:buFont typeface="Arial" panose="020B0604020202020204" pitchFamily="34" charset="0"/>
              <a:buChar char="•"/>
            </a:pPr>
            <a:r>
              <a:rPr lang="en-US" i="1" dirty="0">
                <a:latin typeface="+mj-lt"/>
              </a:rPr>
              <a:t>The applicant should have site control or an opportunity for site control of all properties needed for project completion. </a:t>
            </a:r>
          </a:p>
          <a:p>
            <a:pPr algn="just">
              <a:buFont typeface="Wingdings" panose="05000000000000000000" pitchFamily="2" charset="2"/>
              <a:buChar char="Ø"/>
            </a:pPr>
            <a:r>
              <a:rPr lang="en-US" dirty="0">
                <a:latin typeface="+mj-lt"/>
              </a:rPr>
              <a:t> Financial Feasibility</a:t>
            </a:r>
          </a:p>
          <a:p>
            <a:pPr lvl="1" algn="just">
              <a:buFont typeface="Arial" panose="020B0604020202020204" pitchFamily="34" charset="0"/>
              <a:buChar char="•"/>
            </a:pPr>
            <a:r>
              <a:rPr lang="en-US" i="1" dirty="0">
                <a:latin typeface="+mj-lt"/>
              </a:rPr>
              <a:t>The applicant must submit information to provide evidence of a financially feasible project, evidenced by a complete listing of anticipated funding sources available to the project, anticipated uses of funds, confidence in the availability of funds, evidence of need and any applicable projections that illustrate reasonable assumptions regarding successful implementation.</a:t>
            </a:r>
          </a:p>
        </p:txBody>
      </p:sp>
      <p:pic>
        <p:nvPicPr>
          <p:cNvPr id="7" name="Picture 6">
            <a:extLst>
              <a:ext uri="{FF2B5EF4-FFF2-40B4-BE49-F238E27FC236}">
                <a16:creationId xmlns:a16="http://schemas.microsoft.com/office/drawing/2014/main" id="{B3F0DBB8-D780-DC4C-E1B8-8AADDB318107}"/>
              </a:ext>
            </a:extLst>
          </p:cNvPr>
          <p:cNvPicPr>
            <a:picLocks noChangeAspect="1"/>
          </p:cNvPicPr>
          <p:nvPr/>
        </p:nvPicPr>
        <p:blipFill>
          <a:blip r:embed="rId2"/>
          <a:stretch>
            <a:fillRect/>
          </a:stretch>
        </p:blipFill>
        <p:spPr>
          <a:xfrm>
            <a:off x="324408" y="2880359"/>
            <a:ext cx="3477127" cy="2936241"/>
          </a:xfrm>
          <a:prstGeom prst="rect">
            <a:avLst/>
          </a:prstGeom>
        </p:spPr>
      </p:pic>
    </p:spTree>
    <p:extLst>
      <p:ext uri="{BB962C8B-B14F-4D97-AF65-F5344CB8AC3E}">
        <p14:creationId xmlns:p14="http://schemas.microsoft.com/office/powerpoint/2010/main" val="1721048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5E7C0-8790-73AD-3297-887BCE619F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F1E9F2-FF3E-3619-3B74-C863BF5F7554}"/>
              </a:ext>
            </a:extLst>
          </p:cNvPr>
          <p:cNvSpPr>
            <a:spLocks noGrp="1"/>
          </p:cNvSpPr>
          <p:nvPr>
            <p:ph type="title"/>
          </p:nvPr>
        </p:nvSpPr>
        <p:spPr/>
        <p:txBody>
          <a:bodyPr/>
          <a:lstStyle/>
          <a:p>
            <a:r>
              <a:rPr lang="en-US" sz="4000" b="1" dirty="0"/>
              <a:t>Application Evaluation Criteria (Cont.)</a:t>
            </a:r>
            <a:br>
              <a:rPr lang="en-US" dirty="0"/>
            </a:br>
            <a:endParaRPr lang="en-US" dirty="0"/>
          </a:p>
        </p:txBody>
      </p:sp>
      <p:sp>
        <p:nvSpPr>
          <p:cNvPr id="3" name="Content Placeholder 2">
            <a:extLst>
              <a:ext uri="{FF2B5EF4-FFF2-40B4-BE49-F238E27FC236}">
                <a16:creationId xmlns:a16="http://schemas.microsoft.com/office/drawing/2014/main" id="{8CE633BC-3865-9A3B-5C38-777C78DD6C37}"/>
              </a:ext>
            </a:extLst>
          </p:cNvPr>
          <p:cNvSpPr>
            <a:spLocks noGrp="1"/>
          </p:cNvSpPr>
          <p:nvPr>
            <p:ph idx="1"/>
          </p:nvPr>
        </p:nvSpPr>
        <p:spPr>
          <a:xfrm>
            <a:off x="4377267" y="594359"/>
            <a:ext cx="7357533" cy="5770929"/>
          </a:xfrm>
        </p:spPr>
        <p:txBody>
          <a:bodyPr>
            <a:normAutofit fontScale="92500" lnSpcReduction="10000"/>
          </a:bodyPr>
          <a:lstStyle/>
          <a:p>
            <a:pPr algn="just">
              <a:buFont typeface="Wingdings" panose="05000000000000000000" pitchFamily="2" charset="2"/>
              <a:buChar char="Ø"/>
            </a:pPr>
            <a:r>
              <a:rPr lang="en-US" dirty="0">
                <a:latin typeface="+mj-lt"/>
              </a:rPr>
              <a:t> Project Time Frame</a:t>
            </a:r>
          </a:p>
          <a:p>
            <a:pPr lvl="1" algn="just">
              <a:buFont typeface="Arial" panose="020B0604020202020204" pitchFamily="34" charset="0"/>
              <a:buChar char="•"/>
            </a:pPr>
            <a:r>
              <a:rPr lang="en-US" i="1" dirty="0">
                <a:latin typeface="+mj-lt"/>
              </a:rPr>
              <a:t>The applicant should submit a timeline for project completion that makes reasonable assumptions concerning land acquisition and site preparation, funding cycles and parameters for all funding sources, and construction and/or service delivery timelines. The applicant’s history in project delivery/completion will also be considered.</a:t>
            </a:r>
          </a:p>
          <a:p>
            <a:pPr algn="just">
              <a:buFont typeface="Wingdings" panose="05000000000000000000" pitchFamily="2" charset="2"/>
              <a:buChar char="Ø"/>
            </a:pPr>
            <a:r>
              <a:rPr lang="en-US" dirty="0">
                <a:latin typeface="+mj-lt"/>
              </a:rPr>
              <a:t> Leverage of Other Funds</a:t>
            </a:r>
          </a:p>
          <a:p>
            <a:pPr lvl="1" algn="just">
              <a:buFont typeface="Arial" panose="020B0604020202020204" pitchFamily="34" charset="0"/>
              <a:buChar char="•"/>
            </a:pPr>
            <a:r>
              <a:rPr lang="en-US" i="1" dirty="0">
                <a:latin typeface="+mj-lt"/>
              </a:rPr>
              <a:t>Leveraging other funds is strongly encouraged. The City may elect to transmit funds to projects later in the process after other funding has been utilized. A financial review shall be conducted on all projects through a thorough examination of the sources and uses of funds and the project budget.</a:t>
            </a:r>
          </a:p>
          <a:p>
            <a:pPr algn="just">
              <a:buFont typeface="Wingdings" panose="05000000000000000000" pitchFamily="2" charset="2"/>
              <a:buChar char="Ø"/>
            </a:pPr>
            <a:r>
              <a:rPr lang="en-US" dirty="0">
                <a:latin typeface="+mj-lt"/>
              </a:rPr>
              <a:t> Capacity of Applicant</a:t>
            </a:r>
          </a:p>
          <a:p>
            <a:pPr lvl="1" algn="just">
              <a:buFont typeface="Arial" panose="020B0604020202020204" pitchFamily="34" charset="0"/>
              <a:buChar char="•"/>
            </a:pPr>
            <a:r>
              <a:rPr lang="en-US" i="1" dirty="0">
                <a:latin typeface="+mj-lt"/>
              </a:rPr>
              <a:t>The applicant should provide information regarding its track record of successful project development, timely completion and projects-in-service or, in the case of a new or emerging subrecipient, evidence of program/project management expertise. The City is interested in investing funds in viable projects that will provide quality services or infrastructure/facilities in an efficient and timely manner.</a:t>
            </a:r>
          </a:p>
          <a:p>
            <a:pPr algn="just">
              <a:buFont typeface="Wingdings" panose="05000000000000000000" pitchFamily="2" charset="2"/>
              <a:buChar char="Ø"/>
            </a:pPr>
            <a:r>
              <a:rPr lang="en-US" dirty="0">
                <a:latin typeface="+mj-lt"/>
              </a:rPr>
              <a:t> Readiness to Proceed</a:t>
            </a:r>
          </a:p>
          <a:p>
            <a:pPr lvl="1" algn="just">
              <a:buFont typeface="Arial" panose="020B0604020202020204" pitchFamily="34" charset="0"/>
              <a:buChar char="•"/>
            </a:pPr>
            <a:r>
              <a:rPr lang="en-US" i="1" dirty="0">
                <a:latin typeface="+mj-lt"/>
              </a:rPr>
              <a:t>Funding consideration will be given to projects that are considered to have best met the overall tests for feasibility, comprehensiveness of planning and timeliness of completion and funding drawdown of federal dollars.</a:t>
            </a:r>
          </a:p>
        </p:txBody>
      </p:sp>
      <p:pic>
        <p:nvPicPr>
          <p:cNvPr id="7" name="Picture 6">
            <a:extLst>
              <a:ext uri="{FF2B5EF4-FFF2-40B4-BE49-F238E27FC236}">
                <a16:creationId xmlns:a16="http://schemas.microsoft.com/office/drawing/2014/main" id="{E2894947-BA53-73EE-F4FD-91A52F6E1B6E}"/>
              </a:ext>
            </a:extLst>
          </p:cNvPr>
          <p:cNvPicPr>
            <a:picLocks noChangeAspect="1"/>
          </p:cNvPicPr>
          <p:nvPr/>
        </p:nvPicPr>
        <p:blipFill>
          <a:blip r:embed="rId2"/>
          <a:stretch>
            <a:fillRect/>
          </a:stretch>
        </p:blipFill>
        <p:spPr>
          <a:xfrm>
            <a:off x="324408" y="2880359"/>
            <a:ext cx="3477127" cy="2936241"/>
          </a:xfrm>
          <a:prstGeom prst="rect">
            <a:avLst/>
          </a:prstGeom>
        </p:spPr>
      </p:pic>
    </p:spTree>
    <p:extLst>
      <p:ext uri="{BB962C8B-B14F-4D97-AF65-F5344CB8AC3E}">
        <p14:creationId xmlns:p14="http://schemas.microsoft.com/office/powerpoint/2010/main" val="177643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ZOOM </a:t>
            </a:r>
            <a:br>
              <a:rPr lang="en-US" sz="4000" b="1" dirty="0"/>
            </a:br>
            <a:r>
              <a:rPr lang="en-US" sz="4000" b="1" dirty="0"/>
              <a:t>Q&amp;A Meeting Information</a:t>
            </a:r>
            <a:br>
              <a:rPr lang="en-US" dirty="0"/>
            </a:br>
            <a:endParaRPr lang="en-US" dirty="0"/>
          </a:p>
        </p:txBody>
      </p:sp>
      <p:sp>
        <p:nvSpPr>
          <p:cNvPr id="9" name="TextBox 6"/>
          <p:cNvSpPr txBox="1">
            <a:spLocks noGrp="1"/>
          </p:cNvSpPr>
          <p:nvPr>
            <p:ph idx="1"/>
          </p:nvPr>
        </p:nvSpPr>
        <p:spPr>
          <a:xfrm>
            <a:off x="6018710" y="3019695"/>
            <a:ext cx="4466409" cy="2209836"/>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rtlCol="0">
            <a:spAutoFit/>
          </a:bodyPr>
          <a:lstStyle/>
          <a:p>
            <a:pPr marL="0" marR="0" algn="ctr">
              <a:spcBef>
                <a:spcPts val="0"/>
              </a:spcBef>
              <a:spcAft>
                <a:spcPts val="0"/>
              </a:spcAft>
            </a:pPr>
            <a:r>
              <a:rPr lang="en-US" kern="1200" dirty="0">
                <a:solidFill>
                  <a:schemeClr val="tx1"/>
                </a:solidFill>
                <a:effectLst/>
                <a:ea typeface="Times New Roman" panose="02020603050405020304" pitchFamily="18" charset="0"/>
                <a:cs typeface="Aparajita" panose="020B0604020202020204" pitchFamily="34" charset="0"/>
              </a:rPr>
              <a:t>Zoom Meetings Login:</a:t>
            </a:r>
          </a:p>
          <a:p>
            <a:pPr algn="ctr"/>
            <a:r>
              <a:rPr lang="en-US" dirty="0">
                <a:solidFill>
                  <a:schemeClr val="tx1"/>
                </a:solidFill>
                <a:cs typeface="Aparajita" panose="020B0604020202020204" pitchFamily="34" charset="0"/>
                <a:hlinkClick r:id="rId2"/>
              </a:rPr>
              <a:t>https://zoom.us/j/8100210129?pwd=MitpQW9yWUNmOUcwL3crSFluYXR2Zz09</a:t>
            </a:r>
            <a:endParaRPr lang="en-US" dirty="0">
              <a:solidFill>
                <a:schemeClr val="tx1"/>
              </a:solidFill>
              <a:cs typeface="Aparajita" panose="020B0604020202020204" pitchFamily="34" charset="0"/>
            </a:endParaRPr>
          </a:p>
          <a:p>
            <a:pPr algn="ctr"/>
            <a:r>
              <a:rPr lang="en-US" dirty="0">
                <a:solidFill>
                  <a:schemeClr val="tx1"/>
                </a:solidFill>
                <a:cs typeface="Aparajita" panose="020B0604020202020204" pitchFamily="34" charset="0"/>
              </a:rPr>
              <a:t>Meeting ID: 810 021 0129</a:t>
            </a:r>
          </a:p>
          <a:p>
            <a:pPr algn="ctr"/>
            <a:r>
              <a:rPr lang="en-US" dirty="0">
                <a:solidFill>
                  <a:schemeClr val="tx1"/>
                </a:solidFill>
                <a:cs typeface="Aparajita" panose="020B0604020202020204" pitchFamily="34" charset="0"/>
              </a:rPr>
              <a:t>Passcode: 0KHcd8</a:t>
            </a:r>
          </a:p>
          <a:p>
            <a:pPr marL="0" marR="0" algn="ctr">
              <a:spcBef>
                <a:spcPts val="0"/>
              </a:spcBef>
              <a:spcAft>
                <a:spcPts val="0"/>
              </a:spcAft>
            </a:pPr>
            <a:endParaRPr lang="en-US" sz="1400" dirty="0">
              <a:solidFill>
                <a:schemeClr val="tx1"/>
              </a:solidFill>
              <a:effectLst/>
              <a:latin typeface="Times New Roman" panose="02020603050405020304" pitchFamily="18" charset="0"/>
              <a:ea typeface="Times New Roman" panose="02020603050405020304" pitchFamily="18" charset="0"/>
            </a:endParaRPr>
          </a:p>
        </p:txBody>
      </p:sp>
      <p:sp>
        <p:nvSpPr>
          <p:cNvPr id="6" name="TextBox 5"/>
          <p:cNvSpPr txBox="1"/>
          <p:nvPr/>
        </p:nvSpPr>
        <p:spPr>
          <a:xfrm>
            <a:off x="4389121" y="5689527"/>
            <a:ext cx="7593874" cy="830997"/>
          </a:xfrm>
          <a:prstGeom prst="rect">
            <a:avLst/>
          </a:prstGeom>
          <a:noFill/>
          <a:ln w="28575">
            <a:solidFill>
              <a:schemeClr val="accent1"/>
            </a:solidFill>
            <a:prstDash val="dash"/>
          </a:ln>
        </p:spPr>
        <p:txBody>
          <a:bodyPr wrap="square" rtlCol="0">
            <a:spAutoFit/>
          </a:bodyPr>
          <a:lstStyle/>
          <a:p>
            <a:pPr algn="ctr"/>
            <a:r>
              <a:rPr lang="en-US" sz="2400" b="1" dirty="0">
                <a:solidFill>
                  <a:srgbClr val="FF0000"/>
                </a:solidFill>
                <a:latin typeface="+mj-lt"/>
                <a:cs typeface="Aparajita" panose="020B0604020202020204" pitchFamily="34" charset="0"/>
              </a:rPr>
              <a:t>Participation in the Application Workshop Zoom Q&amp;A Meeting is </a:t>
            </a:r>
            <a:r>
              <a:rPr lang="en-US" sz="2400" b="1" i="1" u="sng" dirty="0">
                <a:solidFill>
                  <a:srgbClr val="FF0000"/>
                </a:solidFill>
                <a:latin typeface="+mj-lt"/>
                <a:cs typeface="Aparajita" panose="020B0604020202020204" pitchFamily="34" charset="0"/>
              </a:rPr>
              <a:t>NOT</a:t>
            </a:r>
            <a:r>
              <a:rPr lang="en-US" sz="2400" b="1" dirty="0">
                <a:solidFill>
                  <a:srgbClr val="FF0000"/>
                </a:solidFill>
                <a:latin typeface="+mj-lt"/>
                <a:cs typeface="Aparajita" panose="020B0604020202020204" pitchFamily="34" charset="0"/>
              </a:rPr>
              <a:t> mandatory.</a:t>
            </a:r>
            <a:endParaRPr lang="en-US" b="1" dirty="0">
              <a:solidFill>
                <a:srgbClr val="FF0000"/>
              </a:solidFill>
              <a:latin typeface="+mj-lt"/>
            </a:endParaRPr>
          </a:p>
        </p:txBody>
      </p:sp>
      <p:sp>
        <p:nvSpPr>
          <p:cNvPr id="3" name="Rectangle 2"/>
          <p:cNvSpPr/>
          <p:nvPr/>
        </p:nvSpPr>
        <p:spPr>
          <a:xfrm>
            <a:off x="4785361" y="572035"/>
            <a:ext cx="6801394" cy="2308324"/>
          </a:xfrm>
          <a:prstGeom prst="rect">
            <a:avLst/>
          </a:prstGeom>
        </p:spPr>
        <p:txBody>
          <a:bodyPr wrap="square">
            <a:spAutoFit/>
          </a:bodyPr>
          <a:lstStyle/>
          <a:p>
            <a:pPr algn="just"/>
            <a:r>
              <a:rPr lang="en-US" dirty="0">
                <a:solidFill>
                  <a:schemeClr val="accent2"/>
                </a:solidFill>
                <a:cs typeface="Aparajita" panose="020B0604020202020204" pitchFamily="34" charset="0"/>
              </a:rPr>
              <a:t>Community Development staff will be available via Zoom to answer questions regarding the Application Workshop PowerPoint and application process. </a:t>
            </a:r>
          </a:p>
          <a:p>
            <a:pPr algn="just"/>
            <a:endParaRPr lang="en-US" dirty="0">
              <a:solidFill>
                <a:schemeClr val="accent2"/>
              </a:solidFill>
              <a:cs typeface="Aparajita" panose="020B0604020202020204" pitchFamily="34" charset="0"/>
            </a:endParaRPr>
          </a:p>
          <a:p>
            <a:pPr algn="just"/>
            <a:r>
              <a:rPr lang="en-US" dirty="0">
                <a:solidFill>
                  <a:schemeClr val="accent2"/>
                </a:solidFill>
                <a:cs typeface="Aparajita" panose="020B0604020202020204" pitchFamily="34" charset="0"/>
              </a:rPr>
              <a:t>Please refer to the posted Public Notice located at the following link for more information on the date/time/login information for the Zoom Q&amp;A Meeting: </a:t>
            </a:r>
            <a:r>
              <a:rPr lang="en-US" dirty="0">
                <a:solidFill>
                  <a:schemeClr val="accent2"/>
                </a:solidFill>
                <a:cs typeface="Aparajita" panose="020B0604020202020204" pitchFamily="34" charset="0"/>
                <a:hlinkClick r:id="rId3"/>
              </a:rPr>
              <a:t>https://www.pasadenatx.gov/622/Plans-Notices</a:t>
            </a:r>
            <a:r>
              <a:rPr lang="en-US" dirty="0">
                <a:solidFill>
                  <a:schemeClr val="accent2"/>
                </a:solidFill>
                <a:cs typeface="Aparajita" panose="020B0604020202020204" pitchFamily="34" charset="0"/>
              </a:rPr>
              <a:t>.</a:t>
            </a:r>
          </a:p>
          <a:p>
            <a:endParaRPr lang="en-US" dirty="0">
              <a:solidFill>
                <a:schemeClr val="accent2"/>
              </a:solidFill>
              <a:cs typeface="Aparajita" panose="020B0604020202020204" pitchFamily="34" charset="0"/>
            </a:endParaRPr>
          </a:p>
        </p:txBody>
      </p:sp>
      <p:pic>
        <p:nvPicPr>
          <p:cNvPr id="4" name="Picture 3">
            <a:extLst>
              <a:ext uri="{FF2B5EF4-FFF2-40B4-BE49-F238E27FC236}">
                <a16:creationId xmlns:a16="http://schemas.microsoft.com/office/drawing/2014/main" id="{17EC9157-689F-4510-43F5-C243C8A3092D}"/>
              </a:ext>
            </a:extLst>
          </p:cNvPr>
          <p:cNvPicPr>
            <a:picLocks noChangeAspect="1"/>
          </p:cNvPicPr>
          <p:nvPr/>
        </p:nvPicPr>
        <p:blipFill>
          <a:blip r:embed="rId4"/>
          <a:stretch>
            <a:fillRect/>
          </a:stretch>
        </p:blipFill>
        <p:spPr>
          <a:xfrm>
            <a:off x="209005" y="2928834"/>
            <a:ext cx="3693246" cy="3176191"/>
          </a:xfrm>
          <a:prstGeom prst="rect">
            <a:avLst/>
          </a:prstGeom>
        </p:spPr>
      </p:pic>
    </p:spTree>
    <p:extLst>
      <p:ext uri="{BB962C8B-B14F-4D97-AF65-F5344CB8AC3E}">
        <p14:creationId xmlns:p14="http://schemas.microsoft.com/office/powerpoint/2010/main" val="27175805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pPr algn="ctr"/>
            <a:r>
              <a:rPr lang="en-US" sz="4000" b="1" dirty="0"/>
              <a:t>QUESTIONS</a:t>
            </a:r>
            <a:br>
              <a:rPr lang="en-US" sz="4000" b="1" dirty="0"/>
            </a:br>
            <a:endParaRPr lang="en-US" sz="4000" b="1" dirty="0"/>
          </a:p>
        </p:txBody>
      </p:sp>
      <p:sp>
        <p:nvSpPr>
          <p:cNvPr id="19" name="TextBox 18"/>
          <p:cNvSpPr txBox="1"/>
          <p:nvPr/>
        </p:nvSpPr>
        <p:spPr>
          <a:xfrm>
            <a:off x="4337958" y="318120"/>
            <a:ext cx="7609114" cy="1323439"/>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000" dirty="0">
                <a:solidFill>
                  <a:schemeClr val="bg1"/>
                </a:solidFill>
                <a:latin typeface="+mj-lt"/>
                <a:cs typeface="Aparajita" panose="020B0604020202020204" pitchFamily="34" charset="0"/>
              </a:rPr>
              <a:t>Contact Community Development</a:t>
            </a:r>
          </a:p>
          <a:p>
            <a:pPr algn="ctr"/>
            <a:r>
              <a:rPr lang="en-US" sz="2000" dirty="0">
                <a:solidFill>
                  <a:schemeClr val="bg1"/>
                </a:solidFill>
                <a:latin typeface="+mj-lt"/>
                <a:cs typeface="Aparajita" panose="020B0604020202020204" pitchFamily="34" charset="0"/>
              </a:rPr>
              <a:t>Phone (713) 475-7294</a:t>
            </a:r>
          </a:p>
          <a:p>
            <a:pPr algn="ctr"/>
            <a:r>
              <a:rPr lang="en-US" sz="2000" dirty="0">
                <a:solidFill>
                  <a:schemeClr val="bg1"/>
                </a:solidFill>
                <a:latin typeface="+mj-lt"/>
                <a:cs typeface="Aparajita" panose="020B0604020202020204" pitchFamily="34" charset="0"/>
              </a:rPr>
              <a:t>Commdev@pasadenatx.gov</a:t>
            </a:r>
            <a:endParaRPr lang="en-US" sz="2000" dirty="0">
              <a:solidFill>
                <a:schemeClr val="bg1"/>
              </a:solidFill>
              <a:latin typeface="+mj-lt"/>
            </a:endParaRPr>
          </a:p>
        </p:txBody>
      </p:sp>
      <p:sp>
        <p:nvSpPr>
          <p:cNvPr id="20" name="TextBox 19"/>
          <p:cNvSpPr txBox="1"/>
          <p:nvPr/>
        </p:nvSpPr>
        <p:spPr>
          <a:xfrm>
            <a:off x="6096000" y="1964353"/>
            <a:ext cx="3900621" cy="5186035"/>
          </a:xfrm>
          <a:prstGeom prst="rect">
            <a:avLst/>
          </a:prstGeom>
          <a:noFill/>
        </p:spPr>
        <p:txBody>
          <a:bodyPr wrap="square" rtlCol="0">
            <a:spAutoFit/>
          </a:bodyPr>
          <a:lstStyle/>
          <a:p>
            <a:pPr algn="ctr"/>
            <a:r>
              <a:rPr lang="en-US" sz="1300" b="1" dirty="0">
                <a:latin typeface="+mj-lt"/>
                <a:cs typeface="Aparajita" panose="020B0604020202020204" pitchFamily="34" charset="0"/>
              </a:rPr>
              <a:t>Sara Rogers, Director</a:t>
            </a:r>
          </a:p>
          <a:p>
            <a:pPr algn="ctr"/>
            <a:r>
              <a:rPr lang="en-US" sz="1300" dirty="0">
                <a:latin typeface="+mj-lt"/>
                <a:cs typeface="Aparajita" panose="020B0604020202020204" pitchFamily="34" charset="0"/>
              </a:rPr>
              <a:t>Phone: (713) 475-4910</a:t>
            </a:r>
          </a:p>
          <a:p>
            <a:pPr algn="ctr"/>
            <a:r>
              <a:rPr lang="en-US" sz="1300" dirty="0">
                <a:latin typeface="+mj-lt"/>
                <a:cs typeface="Aparajita" panose="020B0604020202020204" pitchFamily="34" charset="0"/>
              </a:rPr>
              <a:t>Email: SMZavala@pasadenatx.gov</a:t>
            </a:r>
          </a:p>
          <a:p>
            <a:pPr algn="ctr"/>
            <a:endParaRPr lang="en-US" sz="1300" dirty="0">
              <a:latin typeface="+mj-lt"/>
              <a:cs typeface="Aparajita" panose="020B0604020202020204" pitchFamily="34" charset="0"/>
            </a:endParaRPr>
          </a:p>
          <a:p>
            <a:pPr algn="ctr"/>
            <a:r>
              <a:rPr lang="en-US" sz="1300" b="1" dirty="0">
                <a:latin typeface="+mj-lt"/>
                <a:cs typeface="Aparajita" panose="020B0604020202020204" pitchFamily="34" charset="0"/>
              </a:rPr>
              <a:t>Kayla Coberley, Manager</a:t>
            </a:r>
          </a:p>
          <a:p>
            <a:pPr algn="ctr"/>
            <a:r>
              <a:rPr lang="en-US" sz="1300" dirty="0">
                <a:latin typeface="+mj-lt"/>
                <a:cs typeface="Aparajita" panose="020B0604020202020204" pitchFamily="34" charset="0"/>
              </a:rPr>
              <a:t>Phone: (713) 475-4994</a:t>
            </a:r>
          </a:p>
          <a:p>
            <a:pPr algn="ctr"/>
            <a:r>
              <a:rPr lang="en-US" sz="1300" dirty="0">
                <a:latin typeface="+mj-lt"/>
                <a:cs typeface="Aparajita" panose="020B0604020202020204" pitchFamily="34" charset="0"/>
              </a:rPr>
              <a:t>Email: KCoberley@pasadenatx.gov</a:t>
            </a:r>
          </a:p>
          <a:p>
            <a:pPr algn="ctr"/>
            <a:endParaRPr lang="en-US" sz="1300" dirty="0">
              <a:latin typeface="+mj-lt"/>
              <a:cs typeface="Aparajita" panose="020B0604020202020204" pitchFamily="34" charset="0"/>
            </a:endParaRPr>
          </a:p>
          <a:p>
            <a:pPr algn="ctr"/>
            <a:r>
              <a:rPr lang="en-US" sz="1300" b="1" dirty="0">
                <a:latin typeface="+mj-lt"/>
                <a:cs typeface="Aparajita" panose="020B0604020202020204" pitchFamily="34" charset="0"/>
              </a:rPr>
              <a:t>Julia </a:t>
            </a:r>
            <a:r>
              <a:rPr lang="en-US" sz="1300" b="1" dirty="0" err="1">
                <a:latin typeface="+mj-lt"/>
                <a:cs typeface="Aparajita" panose="020B0604020202020204" pitchFamily="34" charset="0"/>
              </a:rPr>
              <a:t>Zamarripa</a:t>
            </a:r>
            <a:r>
              <a:rPr lang="en-US" sz="1300" b="1" dirty="0">
                <a:latin typeface="+mj-lt"/>
                <a:cs typeface="Aparajita" panose="020B0604020202020204" pitchFamily="34" charset="0"/>
              </a:rPr>
              <a:t>, Programs Accountant</a:t>
            </a:r>
          </a:p>
          <a:p>
            <a:pPr algn="ctr"/>
            <a:r>
              <a:rPr lang="en-US" sz="1300" dirty="0">
                <a:latin typeface="+mj-lt"/>
                <a:cs typeface="Aparajita" panose="020B0604020202020204" pitchFamily="34" charset="0"/>
              </a:rPr>
              <a:t>Phone: (713) 475-4902</a:t>
            </a:r>
          </a:p>
          <a:p>
            <a:pPr algn="ctr"/>
            <a:r>
              <a:rPr lang="en-US" sz="1300" dirty="0">
                <a:latin typeface="+mj-lt"/>
                <a:cs typeface="Aparajita" panose="020B0604020202020204" pitchFamily="34" charset="0"/>
              </a:rPr>
              <a:t>Email: jzamarripa@pasadenatx.gov </a:t>
            </a:r>
          </a:p>
          <a:p>
            <a:pPr algn="ctr"/>
            <a:endParaRPr lang="en-US" sz="1300" b="1" dirty="0">
              <a:latin typeface="+mj-lt"/>
              <a:cs typeface="Aparajita" panose="020B0604020202020204" pitchFamily="34" charset="0"/>
            </a:endParaRPr>
          </a:p>
          <a:p>
            <a:pPr algn="ctr"/>
            <a:r>
              <a:rPr lang="en-US" sz="1300" b="1" dirty="0">
                <a:latin typeface="+mj-lt"/>
                <a:cs typeface="Aparajita" panose="020B0604020202020204" pitchFamily="34" charset="0"/>
              </a:rPr>
              <a:t>Stacey Rodriguez, Programs Coordinator</a:t>
            </a:r>
          </a:p>
          <a:p>
            <a:pPr algn="ctr"/>
            <a:r>
              <a:rPr lang="en-US" sz="1300" dirty="0">
                <a:latin typeface="+mj-lt"/>
                <a:cs typeface="Aparajita" panose="020B0604020202020204" pitchFamily="34" charset="0"/>
              </a:rPr>
              <a:t>Phone: (713) 475-4881</a:t>
            </a:r>
          </a:p>
          <a:p>
            <a:pPr algn="ctr"/>
            <a:r>
              <a:rPr lang="en-US" sz="1300" dirty="0">
                <a:latin typeface="+mj-lt"/>
                <a:cs typeface="Aparajita" panose="020B0604020202020204" pitchFamily="34" charset="0"/>
              </a:rPr>
              <a:t>Email: SRodriguez@pasadenatx.gov </a:t>
            </a:r>
          </a:p>
          <a:p>
            <a:pPr algn="ctr"/>
            <a:endParaRPr lang="en-US" sz="1300" dirty="0">
              <a:latin typeface="+mj-lt"/>
              <a:cs typeface="Aparajita" panose="020B0604020202020204" pitchFamily="34" charset="0"/>
            </a:endParaRPr>
          </a:p>
          <a:p>
            <a:pPr algn="ctr"/>
            <a:r>
              <a:rPr lang="en-US" sz="1300" b="1" dirty="0">
                <a:latin typeface="+mj-lt"/>
                <a:cs typeface="Aparajita" panose="020B0604020202020204" pitchFamily="34" charset="0"/>
              </a:rPr>
              <a:t>Kristine Singleton, Programs Coordinator</a:t>
            </a:r>
          </a:p>
          <a:p>
            <a:pPr algn="ctr"/>
            <a:r>
              <a:rPr lang="en-US" sz="1300" dirty="0">
                <a:latin typeface="+mj-lt"/>
                <a:cs typeface="Aparajita" panose="020B0604020202020204" pitchFamily="34" charset="0"/>
              </a:rPr>
              <a:t>Phone: (713) 475-7051</a:t>
            </a:r>
          </a:p>
          <a:p>
            <a:pPr algn="ctr"/>
            <a:r>
              <a:rPr lang="en-US" sz="1300" dirty="0">
                <a:latin typeface="+mj-lt"/>
                <a:cs typeface="Aparajita" panose="020B0604020202020204" pitchFamily="34" charset="0"/>
              </a:rPr>
              <a:t>Email: KSingleton@pasadenatx.gov </a:t>
            </a:r>
          </a:p>
          <a:p>
            <a:pPr algn="ctr"/>
            <a:endParaRPr lang="en-US" sz="1200" dirty="0">
              <a:latin typeface="+mj-lt"/>
              <a:cs typeface="Aparajita" panose="020B0604020202020204" pitchFamily="34" charset="0"/>
            </a:endParaRPr>
          </a:p>
          <a:p>
            <a:pPr algn="ctr"/>
            <a:endParaRPr lang="en-US" sz="1200" dirty="0">
              <a:latin typeface="+mj-lt"/>
              <a:cs typeface="Aparajita" panose="020B0604020202020204" pitchFamily="34" charset="0"/>
            </a:endParaRPr>
          </a:p>
          <a:p>
            <a:pPr algn="ctr"/>
            <a:endParaRPr lang="en-US" sz="2400" b="1" dirty="0">
              <a:solidFill>
                <a:srgbClr val="283C65"/>
              </a:solidFill>
              <a:latin typeface="+mj-lt"/>
              <a:cs typeface="Aparajita" panose="020B0604020202020204" pitchFamily="34" charset="0"/>
            </a:endParaRPr>
          </a:p>
          <a:p>
            <a:pPr algn="ctr"/>
            <a:endParaRPr lang="en-US" dirty="0">
              <a:latin typeface="+mj-lt"/>
              <a:cs typeface="Aparajita" panose="020B0604020202020204" pitchFamily="34" charset="0"/>
            </a:endParaRPr>
          </a:p>
          <a:p>
            <a:pPr algn="ctr"/>
            <a:endParaRPr lang="en-US" dirty="0">
              <a:latin typeface="+mj-lt"/>
              <a:cs typeface="Aparajita" panose="020B0604020202020204" pitchFamily="34" charset="0"/>
            </a:endParaRPr>
          </a:p>
        </p:txBody>
      </p:sp>
      <p:pic>
        <p:nvPicPr>
          <p:cNvPr id="3" name="Picture 2"/>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144125" y="5799734"/>
            <a:ext cx="1706062" cy="677365"/>
          </a:xfrm>
          <a:prstGeom prst="rect">
            <a:avLst/>
          </a:prstGeom>
        </p:spPr>
      </p:pic>
      <p:pic>
        <p:nvPicPr>
          <p:cNvPr id="6" name="Picture 5">
            <a:extLst>
              <a:ext uri="{FF2B5EF4-FFF2-40B4-BE49-F238E27FC236}">
                <a16:creationId xmlns:a16="http://schemas.microsoft.com/office/drawing/2014/main" id="{DE1416C5-BCD7-4DEB-E01A-04F02B548816}"/>
              </a:ext>
            </a:extLst>
          </p:cNvPr>
          <p:cNvPicPr>
            <a:picLocks noChangeAspect="1"/>
          </p:cNvPicPr>
          <p:nvPr/>
        </p:nvPicPr>
        <p:blipFill>
          <a:blip r:embed="rId3"/>
          <a:stretch>
            <a:fillRect/>
          </a:stretch>
        </p:blipFill>
        <p:spPr>
          <a:xfrm>
            <a:off x="245533" y="2514682"/>
            <a:ext cx="3623734" cy="3623734"/>
          </a:xfrm>
          <a:prstGeom prst="rect">
            <a:avLst/>
          </a:prstGeom>
        </p:spPr>
      </p:pic>
    </p:spTree>
    <p:extLst>
      <p:ext uri="{BB962C8B-B14F-4D97-AF65-F5344CB8AC3E}">
        <p14:creationId xmlns:p14="http://schemas.microsoft.com/office/powerpoint/2010/main" val="1268823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t="8405" b="7940"/>
          <a:stretch/>
        </p:blipFill>
        <p:spPr>
          <a:xfrm>
            <a:off x="5832377" y="0"/>
            <a:ext cx="6359623" cy="3200400"/>
          </a:xfrm>
          <a:prstGeom prst="rect">
            <a:avLst/>
          </a:prstGeom>
        </p:spPr>
      </p:pic>
      <p:sp>
        <p:nvSpPr>
          <p:cNvPr id="2" name="Title 1"/>
          <p:cNvSpPr>
            <a:spLocks noGrp="1"/>
          </p:cNvSpPr>
          <p:nvPr>
            <p:ph type="ctrTitle"/>
          </p:nvPr>
        </p:nvSpPr>
        <p:spPr/>
        <p:txBody>
          <a:bodyPr/>
          <a:lstStyle/>
          <a:p>
            <a:r>
              <a:rPr lang="en-US" dirty="0"/>
              <a:t>FUNDING UPDATES</a:t>
            </a:r>
          </a:p>
        </p:txBody>
      </p:sp>
      <p:sp>
        <p:nvSpPr>
          <p:cNvPr id="3" name="Subtitle 2"/>
          <p:cNvSpPr>
            <a:spLocks noGrp="1"/>
          </p:cNvSpPr>
          <p:nvPr>
            <p:ph type="subTitle" idx="1"/>
          </p:nvPr>
        </p:nvSpPr>
        <p:spPr>
          <a:xfrm>
            <a:off x="1066800" y="4455621"/>
            <a:ext cx="10058400" cy="1143000"/>
          </a:xfrm>
        </p:spPr>
        <p:txBody>
          <a:bodyPr>
            <a:normAutofit fontScale="70000" lnSpcReduction="20000"/>
          </a:bodyPr>
          <a:lstStyle/>
          <a:p>
            <a:pPr algn="just">
              <a:lnSpc>
                <a:spcPct val="120000"/>
              </a:lnSpc>
            </a:pPr>
            <a:r>
              <a:rPr lang="en-US" dirty="0"/>
              <a:t>NOTICE: While THE CITY OF PASADENA anticipates receiving similar levels of funding annually, the estimates REFERENCED WITHIN THIS PRESENTATION WILL vary based on allocations from the U.S. Department of Housing and Urban Development (HUD). </a:t>
            </a:r>
          </a:p>
        </p:txBody>
      </p:sp>
    </p:spTree>
    <p:extLst>
      <p:ext uri="{BB962C8B-B14F-4D97-AF65-F5344CB8AC3E}">
        <p14:creationId xmlns:p14="http://schemas.microsoft.com/office/powerpoint/2010/main" val="1494856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Updates</a:t>
            </a:r>
          </a:p>
        </p:txBody>
      </p:sp>
      <p:sp>
        <p:nvSpPr>
          <p:cNvPr id="5" name="Content Placeholder 4"/>
          <p:cNvSpPr>
            <a:spLocks noGrp="1"/>
          </p:cNvSpPr>
          <p:nvPr>
            <p:ph idx="1"/>
          </p:nvPr>
        </p:nvSpPr>
        <p:spPr>
          <a:xfrm>
            <a:off x="1199626" y="1845734"/>
            <a:ext cx="9956054" cy="4023360"/>
          </a:xfrm>
        </p:spPr>
        <p:txBody>
          <a:bodyPr>
            <a:normAutofit lnSpcReduction="10000"/>
          </a:bodyPr>
          <a:lstStyle/>
          <a:p>
            <a:pPr algn="just"/>
            <a:r>
              <a:rPr lang="en-US" dirty="0"/>
              <a:t>The Community Development Department (CDD) on behalf of the City of Pasadena (City) invites qualified organizations with an eligible project to apply for Community Development Block Grant (CDBG) Program, Emergency Solutions Grants (ESG) Program and/or HOME Investment Partnerships (HOME) Program funding. </a:t>
            </a:r>
          </a:p>
          <a:p>
            <a:pPr algn="just"/>
            <a:r>
              <a:rPr lang="en-US" dirty="0"/>
              <a:t>CDD seeks organizations that can demonstrate the capacity to assist in meeting the City’s priority needs outlined in the most recently developed Consolidated Plan (</a:t>
            </a:r>
            <a:r>
              <a:rPr lang="en-US" dirty="0">
                <a:hlinkClick r:id="rId2"/>
              </a:rPr>
              <a:t>https://www.pasadenatx.gov/622/Plans-Notices</a:t>
            </a:r>
            <a:r>
              <a:rPr lang="en-US" dirty="0"/>
              <a:t>). </a:t>
            </a:r>
          </a:p>
          <a:p>
            <a:pPr algn="just"/>
            <a:r>
              <a:rPr lang="en-US" u="sng" dirty="0"/>
              <a:t>Limitations of the Application for Funding</a:t>
            </a:r>
          </a:p>
          <a:p>
            <a:pPr algn="just">
              <a:spcBef>
                <a:spcPts val="0"/>
              </a:spcBef>
            </a:pPr>
            <a:r>
              <a:rPr lang="en-US" dirty="0"/>
              <a:t>CDD reserves the right to accept or reject any and all applications received. In addition, CDD reserves the right to negotiate with all qualifying organizations or to cancel in whole or in part, an application if deemed in the best interest of the City as it relates to the Consolidated Plan. Organizations may participate in negotiations and resubmit any proposed expenses, technicalities or other revisions of their application </a:t>
            </a:r>
            <a:r>
              <a:rPr lang="en-US" i="1" dirty="0"/>
              <a:t>as requested </a:t>
            </a:r>
            <a:r>
              <a:rPr lang="en-US" dirty="0"/>
              <a:t>by CDD. </a:t>
            </a:r>
          </a:p>
        </p:txBody>
      </p:sp>
    </p:spTree>
    <p:extLst>
      <p:ext uri="{BB962C8B-B14F-4D97-AF65-F5344CB8AC3E}">
        <p14:creationId xmlns:p14="http://schemas.microsoft.com/office/powerpoint/2010/main" val="3467625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4180"/>
            <a:ext cx="3566160" cy="548640"/>
          </a:xfrm>
        </p:spPr>
        <p:txBody>
          <a:bodyPr>
            <a:normAutofit fontScale="90000"/>
          </a:bodyPr>
          <a:lstStyle/>
          <a:p>
            <a:r>
              <a:rPr lang="en-US" dirty="0"/>
              <a:t>FUNDING AMOUNTS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37409421"/>
              </p:ext>
            </p:extLst>
          </p:nvPr>
        </p:nvGraphicFramePr>
        <p:xfrm>
          <a:off x="4319451" y="320039"/>
          <a:ext cx="7665719" cy="6098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half" idx="2"/>
          </p:nvPr>
        </p:nvSpPr>
        <p:spPr>
          <a:xfrm>
            <a:off x="274320" y="822960"/>
            <a:ext cx="3474720" cy="5212080"/>
          </a:xfrm>
        </p:spPr>
        <p:txBody>
          <a:bodyPr>
            <a:normAutofit/>
          </a:bodyPr>
          <a:lstStyle/>
          <a:p>
            <a:r>
              <a:rPr lang="en-US" b="1" u="sng" dirty="0"/>
              <a:t>DISCLAIMER</a:t>
            </a:r>
            <a:r>
              <a:rPr lang="en-US" dirty="0"/>
              <a:t>: </a:t>
            </a:r>
          </a:p>
          <a:p>
            <a:pPr algn="just"/>
            <a:r>
              <a:rPr lang="en-US" dirty="0"/>
              <a:t>The City has </a:t>
            </a:r>
            <a:r>
              <a:rPr lang="en-US" b="1" u="sng" dirty="0"/>
              <a:t>not</a:t>
            </a:r>
            <a:r>
              <a:rPr lang="en-US" dirty="0"/>
              <a:t> been awarded funding and due to the current uncertainties regarding future federal budgets and funding allocations from HUD, CDD </a:t>
            </a:r>
            <a:r>
              <a:rPr lang="en-US" b="1" i="1" u="sng" dirty="0"/>
              <a:t>cannot</a:t>
            </a:r>
            <a:r>
              <a:rPr lang="en-US" dirty="0"/>
              <a:t> guarantee that funding for CDBG, ESG or HOME programs will be available in the upcoming program year. </a:t>
            </a:r>
          </a:p>
          <a:p>
            <a:r>
              <a:rPr lang="en-US" b="1" u="sng" dirty="0"/>
              <a:t>NOTICE</a:t>
            </a:r>
            <a:r>
              <a:rPr lang="en-US" dirty="0"/>
              <a:t>:</a:t>
            </a:r>
          </a:p>
          <a:p>
            <a:pPr algn="just"/>
            <a:r>
              <a:rPr lang="en-US" dirty="0"/>
              <a:t>CDBG Public Service and ESG Shelter/Street Outreach Activities will be increased or decreased based on the actual amounts allocated from HUD in accordance with the funding limits associated with each grant. </a:t>
            </a:r>
          </a:p>
          <a:p>
            <a:r>
              <a:rPr lang="en-US" b="1" u="sng" dirty="0"/>
              <a:t>NOTE</a:t>
            </a:r>
            <a:r>
              <a:rPr lang="en-US" b="1" dirty="0"/>
              <a:t>: </a:t>
            </a:r>
          </a:p>
          <a:p>
            <a:pPr algn="just"/>
            <a:r>
              <a:rPr lang="en-US" dirty="0"/>
              <a:t>CDD reserves the right to reallocate funding between projects that best address community needs as reflected in the 2023-2027 Consolidated Plan.</a:t>
            </a:r>
          </a:p>
        </p:txBody>
      </p:sp>
      <p:sp>
        <p:nvSpPr>
          <p:cNvPr id="8" name="TextBox 7"/>
          <p:cNvSpPr txBox="1"/>
          <p:nvPr/>
        </p:nvSpPr>
        <p:spPr>
          <a:xfrm>
            <a:off x="7959634" y="6418216"/>
            <a:ext cx="4232366" cy="307777"/>
          </a:xfrm>
          <a:prstGeom prst="rect">
            <a:avLst/>
          </a:prstGeom>
          <a:noFill/>
        </p:spPr>
        <p:txBody>
          <a:bodyPr wrap="square" rtlCol="0">
            <a:spAutoFit/>
          </a:bodyPr>
          <a:lstStyle/>
          <a:p>
            <a:pPr algn="ctr"/>
            <a:r>
              <a:rPr lang="en-US" sz="1400" i="1" dirty="0">
                <a:solidFill>
                  <a:srgbClr val="FF0000"/>
                </a:solidFill>
              </a:rPr>
              <a:t>DISCLAIMER: Amounts listed are approximations only.</a:t>
            </a:r>
          </a:p>
        </p:txBody>
      </p:sp>
    </p:spTree>
    <p:extLst>
      <p:ext uri="{BB962C8B-B14F-4D97-AF65-F5344CB8AC3E}">
        <p14:creationId xmlns:p14="http://schemas.microsoft.com/office/powerpoint/2010/main" val="214461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CONFLICTS OF INTEREST</a:t>
            </a:r>
          </a:p>
        </p:txBody>
      </p:sp>
      <p:sp>
        <p:nvSpPr>
          <p:cNvPr id="3" name="Subtitle 2"/>
          <p:cNvSpPr>
            <a:spLocks noGrp="1"/>
          </p:cNvSpPr>
          <p:nvPr>
            <p:ph type="subTitle" idx="1"/>
          </p:nvPr>
        </p:nvSpPr>
        <p:spPr/>
        <p:txBody>
          <a:bodyPr>
            <a:normAutofit/>
          </a:bodyPr>
          <a:lstStyle/>
          <a:p>
            <a:pPr algn="just">
              <a:lnSpc>
                <a:spcPct val="100000"/>
              </a:lnSpc>
            </a:pPr>
            <a:r>
              <a:rPr lang="en-US" sz="1800" dirty="0"/>
              <a:t>NOTICE: FAILURE TO DISCLOSE ANY PERCEIVED OR ACTUAL CONFLICTS OF INTEREST MAY RESULT IN APPLICATION BECOMING VOID OR TERMINATION OF YOUR GRANT AGREEMENT. </a:t>
            </a:r>
          </a:p>
        </p:txBody>
      </p:sp>
      <p:pic>
        <p:nvPicPr>
          <p:cNvPr id="6" name="Picture 5">
            <a:extLst>
              <a:ext uri="{FF2B5EF4-FFF2-40B4-BE49-F238E27FC236}">
                <a16:creationId xmlns:a16="http://schemas.microsoft.com/office/drawing/2014/main" id="{121CCF06-1261-2879-4E00-825641D6F194}"/>
              </a:ext>
            </a:extLst>
          </p:cNvPr>
          <p:cNvPicPr>
            <a:picLocks noChangeAspect="1"/>
          </p:cNvPicPr>
          <p:nvPr/>
        </p:nvPicPr>
        <p:blipFill rotWithShape="1">
          <a:blip r:embed="rId2"/>
          <a:srcRect l="10352" t="8450" r="10604" b="5962"/>
          <a:stretch/>
        </p:blipFill>
        <p:spPr>
          <a:xfrm rot="21204255">
            <a:off x="452690" y="297182"/>
            <a:ext cx="3275047" cy="2904067"/>
          </a:xfrm>
          <a:prstGeom prst="rect">
            <a:avLst/>
          </a:prstGeom>
        </p:spPr>
      </p:pic>
    </p:spTree>
    <p:extLst>
      <p:ext uri="{BB962C8B-B14F-4D97-AF65-F5344CB8AC3E}">
        <p14:creationId xmlns:p14="http://schemas.microsoft.com/office/powerpoint/2010/main" val="802786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CONFLICTS OF INTEREST</a:t>
            </a:r>
          </a:p>
        </p:txBody>
      </p:sp>
      <p:sp>
        <p:nvSpPr>
          <p:cNvPr id="3" name="Content Placeholder 2"/>
          <p:cNvSpPr>
            <a:spLocks noGrp="1"/>
          </p:cNvSpPr>
          <p:nvPr>
            <p:ph idx="1"/>
          </p:nvPr>
        </p:nvSpPr>
        <p:spPr/>
        <p:txBody>
          <a:bodyPr/>
          <a:lstStyle/>
          <a:p>
            <a:pPr algn="just"/>
            <a:r>
              <a:rPr lang="en-US" dirty="0"/>
              <a:t>Conflicts of interest (COI) arise when officials or staff stand to benefit, either directly themselves or indirectly through business partners or relatives, from the awarding or contracting of grant funds.</a:t>
            </a:r>
          </a:p>
          <a:p>
            <a:pPr algn="just"/>
            <a:r>
              <a:rPr lang="en-US" u="sng" dirty="0"/>
              <a:t>Common Examples Include</a:t>
            </a:r>
            <a:r>
              <a:rPr lang="en-US" dirty="0"/>
              <a:t>:</a:t>
            </a:r>
          </a:p>
          <a:p>
            <a:pPr algn="just">
              <a:buClrTx/>
              <a:buFont typeface="Wingdings" panose="05000000000000000000" pitchFamily="2" charset="2"/>
              <a:buChar char="v"/>
            </a:pPr>
            <a:r>
              <a:rPr lang="en-US" dirty="0"/>
              <a:t>Elected officials voting on awarding of funds to an organization where the elected official and/or a family member is on the staff or on the applicant’s board or directors;</a:t>
            </a:r>
          </a:p>
          <a:p>
            <a:pPr algn="just">
              <a:buClrTx/>
              <a:buFont typeface="Wingdings" panose="05000000000000000000" pitchFamily="2" charset="2"/>
              <a:buChar char="v"/>
            </a:pPr>
            <a:r>
              <a:rPr lang="en-US" dirty="0"/>
              <a:t>Grantee officials or staff who have relatives who may benefit from an applicant’s programmatic activities; and/or</a:t>
            </a:r>
          </a:p>
          <a:p>
            <a:pPr algn="just">
              <a:buClrTx/>
              <a:buFont typeface="Wingdings" panose="05000000000000000000" pitchFamily="2" charset="2"/>
              <a:buChar char="v"/>
            </a:pPr>
            <a:r>
              <a:rPr lang="en-US" dirty="0"/>
              <a:t>Failure to notify HUD regarding conflicts of interest, or late/incomplete requests for exceptions. </a:t>
            </a:r>
          </a:p>
        </p:txBody>
      </p:sp>
    </p:spTree>
    <p:extLst>
      <p:ext uri="{BB962C8B-B14F-4D97-AF65-F5344CB8AC3E}">
        <p14:creationId xmlns:p14="http://schemas.microsoft.com/office/powerpoint/2010/main" val="3047798046"/>
      </p:ext>
    </p:extLst>
  </p:cSld>
  <p:clrMapOvr>
    <a:masterClrMapping/>
  </p:clrMapOvr>
</p:sld>
</file>

<file path=ppt/theme/theme1.xml><?xml version="1.0" encoding="utf-8"?>
<a:theme xmlns:a="http://schemas.openxmlformats.org/drawingml/2006/main" name="Retrospect">
  <a:themeElements>
    <a:clrScheme name="Custom 10">
      <a:dk1>
        <a:sysClr val="windowText" lastClr="000000"/>
      </a:dk1>
      <a:lt1>
        <a:sysClr val="window" lastClr="FFFFFF"/>
      </a:lt1>
      <a:dk2>
        <a:srgbClr val="696464"/>
      </a:dk2>
      <a:lt2>
        <a:srgbClr val="E9E5DC"/>
      </a:lt2>
      <a:accent1>
        <a:srgbClr val="0094C8"/>
      </a:accent1>
      <a:accent2>
        <a:srgbClr val="002060"/>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2501</TotalTime>
  <Words>5149</Words>
  <Application>Microsoft Office PowerPoint</Application>
  <PresentationFormat>Widescreen</PresentationFormat>
  <Paragraphs>487</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Aparajita</vt:lpstr>
      <vt:lpstr>Arial</vt:lpstr>
      <vt:lpstr>Calibri</vt:lpstr>
      <vt:lpstr>Calibri Light</vt:lpstr>
      <vt:lpstr>Open Sans</vt:lpstr>
      <vt:lpstr>Times New Roman</vt:lpstr>
      <vt:lpstr>Wingdings</vt:lpstr>
      <vt:lpstr>Retrospect</vt:lpstr>
      <vt:lpstr>Application Workshop Presentation</vt:lpstr>
      <vt:lpstr>ANNOUNCEMENT </vt:lpstr>
      <vt:lpstr>Application Workshop Overview</vt:lpstr>
      <vt:lpstr>Community Development Staff</vt:lpstr>
      <vt:lpstr>FUNDING UPDATES</vt:lpstr>
      <vt:lpstr>Funding Updates</vt:lpstr>
      <vt:lpstr>FUNDING AMOUNTS</vt:lpstr>
      <vt:lpstr>CONFLICTS OF INTEREST</vt:lpstr>
      <vt:lpstr>CONFLICTS OF INTEREST</vt:lpstr>
      <vt:lpstr>CONFLICTS OF INTEREST</vt:lpstr>
      <vt:lpstr>REQUESTING AN EXCEPTION</vt:lpstr>
      <vt:lpstr>OVERVIEW OF PROGRAMS</vt:lpstr>
      <vt:lpstr>COMMUNITY DEVELOPMENT BLOCK GRANT (CDBG)</vt:lpstr>
      <vt:lpstr>CDBG ELIGIBLE ACTIVITIES</vt:lpstr>
      <vt:lpstr>CDBG – ELIGIBLE ACTIVITIES  PUBLIC FACILITIES AND IMPROVEMENTS </vt:lpstr>
      <vt:lpstr>CDBG – ELIGIBLE ACTIVITIES  PUBLIC SERVICES</vt:lpstr>
      <vt:lpstr>CDBG – INELIGIBLE ACTIVITIES </vt:lpstr>
      <vt:lpstr>CDBG NATIONAL OBJECTIVES</vt:lpstr>
      <vt:lpstr>CDBG – LMI NATIONAL OBJECTIVE</vt:lpstr>
      <vt:lpstr>LOW MOD AREA BENEFIT (LMA)</vt:lpstr>
      <vt:lpstr>LOW MOD LIMITED CLIENTELE (LMC)</vt:lpstr>
      <vt:lpstr>CDBG ADDITIONAL RESOURCES</vt:lpstr>
      <vt:lpstr>EMERGENCY SOLUTIONS GRANTS (ESG)</vt:lpstr>
      <vt:lpstr>ESG PROGRAM COMPONENTS</vt:lpstr>
      <vt:lpstr>STREET OUTREACH</vt:lpstr>
      <vt:lpstr>EMERGENCY SHELTER</vt:lpstr>
      <vt:lpstr>RAPID REHOUSING</vt:lpstr>
      <vt:lpstr>HOMELESS PREVENTION</vt:lpstr>
      <vt:lpstr>HMIS</vt:lpstr>
      <vt:lpstr>HOMELESS &amp; AT RISK OF HOMELESSNESS DEFINITIONS</vt:lpstr>
      <vt:lpstr>MEETING ELIGIBILITY OF DEFINITIONS</vt:lpstr>
      <vt:lpstr>ESG ADDITIONAL RESOURCES</vt:lpstr>
      <vt:lpstr>HOME INVESTMENT PARTNERSHIPS PROGRAM (HOME)</vt:lpstr>
      <vt:lpstr>ELIGIBLE USES OF HOME FUNDS</vt:lpstr>
      <vt:lpstr>COMMUNITY HOUSING DEVELOPMENT ORGANIZATION (CHDO)</vt:lpstr>
      <vt:lpstr>CHDO INFORMATION</vt:lpstr>
      <vt:lpstr>HOME ADDITIONAL RESOURCES</vt:lpstr>
      <vt:lpstr>ADDITIONAL INFORMATION </vt:lpstr>
      <vt:lpstr>General Record Keeping Information  </vt:lpstr>
      <vt:lpstr>Items to Consider When  Applying </vt:lpstr>
      <vt:lpstr>Application Schedule &amp; Timeline </vt:lpstr>
      <vt:lpstr>Application Requirement Information </vt:lpstr>
      <vt:lpstr>Application Evaluation Criteria </vt:lpstr>
      <vt:lpstr>Application Evaluation Criteria (Cont.) </vt:lpstr>
      <vt:lpstr>ZOOM  Q&amp;A Meeting Information </vt:lpstr>
      <vt:lpstr>QUESTIONS </vt:lpstr>
    </vt:vector>
  </TitlesOfParts>
  <Company>City of Pasadena, TX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Workshop Presentation</dc:title>
  <dc:creator>ANGarcia</dc:creator>
  <cp:lastModifiedBy>Kayla Coberley</cp:lastModifiedBy>
  <cp:revision>187</cp:revision>
  <cp:lastPrinted>2022-01-31T17:50:33Z</cp:lastPrinted>
  <dcterms:created xsi:type="dcterms:W3CDTF">2022-01-06T16:21:05Z</dcterms:created>
  <dcterms:modified xsi:type="dcterms:W3CDTF">2026-02-03T21:06:46Z</dcterms:modified>
</cp:coreProperties>
</file>